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94" r:id="rId3"/>
    <p:sldId id="257" r:id="rId4"/>
    <p:sldId id="261" r:id="rId5"/>
    <p:sldId id="259" r:id="rId6"/>
    <p:sldId id="263" r:id="rId7"/>
    <p:sldId id="264" r:id="rId8"/>
    <p:sldId id="265" r:id="rId9"/>
    <p:sldId id="266" r:id="rId10"/>
    <p:sldId id="262" r:id="rId11"/>
    <p:sldId id="260" r:id="rId12"/>
    <p:sldId id="295" r:id="rId13"/>
    <p:sldId id="267" r:id="rId14"/>
    <p:sldId id="303" r:id="rId15"/>
    <p:sldId id="304" r:id="rId16"/>
    <p:sldId id="305" r:id="rId17"/>
    <p:sldId id="306" r:id="rId18"/>
    <p:sldId id="307" r:id="rId19"/>
    <p:sldId id="270" r:id="rId20"/>
    <p:sldId id="271" r:id="rId21"/>
    <p:sldId id="268" r:id="rId22"/>
    <p:sldId id="297" r:id="rId23"/>
    <p:sldId id="269" r:id="rId24"/>
    <p:sldId id="308" r:id="rId25"/>
    <p:sldId id="309" r:id="rId26"/>
    <p:sldId id="310" r:id="rId27"/>
    <p:sldId id="296" r:id="rId28"/>
    <p:sldId id="272" r:id="rId29"/>
    <p:sldId id="273" r:id="rId30"/>
    <p:sldId id="299" r:id="rId31"/>
    <p:sldId id="298" r:id="rId32"/>
    <p:sldId id="312" r:id="rId33"/>
    <p:sldId id="313" r:id="rId34"/>
    <p:sldId id="314" r:id="rId35"/>
    <p:sldId id="279" r:id="rId36"/>
    <p:sldId id="275" r:id="rId37"/>
    <p:sldId id="276" r:id="rId38"/>
    <p:sldId id="316" r:id="rId39"/>
    <p:sldId id="317" r:id="rId40"/>
    <p:sldId id="281" r:id="rId41"/>
    <p:sldId id="277" r:id="rId42"/>
    <p:sldId id="283" r:id="rId43"/>
    <p:sldId id="284" r:id="rId44"/>
    <p:sldId id="285" r:id="rId45"/>
    <p:sldId id="318" r:id="rId46"/>
    <p:sldId id="278" r:id="rId47"/>
    <p:sldId id="301" r:id="rId48"/>
    <p:sldId id="319" r:id="rId49"/>
    <p:sldId id="287" r:id="rId50"/>
    <p:sldId id="302" r:id="rId51"/>
    <p:sldId id="288" r:id="rId52"/>
    <p:sldId id="289" r:id="rId53"/>
    <p:sldId id="290" r:id="rId54"/>
    <p:sldId id="291" r:id="rId55"/>
    <p:sldId id="292"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344D3A6-C4AE-487B-B0A4-04E05A16009E}">
          <p14:sldIdLst>
            <p14:sldId id="256"/>
          </p14:sldIdLst>
        </p14:section>
        <p14:section name="1.1 引言" id="{1FCC347F-C1CA-44B1-8F17-5D9D2D6C0CC4}">
          <p14:sldIdLst>
            <p14:sldId id="294"/>
            <p14:sldId id="257"/>
            <p14:sldId id="261"/>
            <p14:sldId id="259"/>
            <p14:sldId id="263"/>
            <p14:sldId id="264"/>
            <p14:sldId id="265"/>
            <p14:sldId id="266"/>
            <p14:sldId id="262"/>
          </p14:sldIdLst>
        </p14:section>
        <p14:section name="1.2 计算机体系结构的定义" id="{6B350D2B-0BAD-4B82-9A64-54497E287B5E}">
          <p14:sldIdLst>
            <p14:sldId id="260"/>
          </p14:sldIdLst>
        </p14:section>
        <p14:section name="1.3 技术、能耗、成本趋势" id="{4637CB88-9264-4523-A727-7B9DE6EE5400}">
          <p14:sldIdLst>
            <p14:sldId id="295"/>
            <p14:sldId id="267"/>
            <p14:sldId id="303"/>
            <p14:sldId id="304"/>
            <p14:sldId id="305"/>
            <p14:sldId id="306"/>
            <p14:sldId id="307"/>
            <p14:sldId id="270"/>
            <p14:sldId id="271"/>
            <p14:sldId id="268"/>
            <p14:sldId id="297"/>
            <p14:sldId id="269"/>
            <p14:sldId id="308"/>
            <p14:sldId id="309"/>
            <p14:sldId id="310"/>
          </p14:sldIdLst>
        </p14:section>
        <p14:section name="1.4 性能测试" id="{2ADE8429-68C0-48B4-8CEB-CE80EED90EE6}">
          <p14:sldIdLst>
            <p14:sldId id="296"/>
            <p14:sldId id="272"/>
          </p14:sldIdLst>
        </p14:section>
        <p14:section name="1.5 计算机设计的量化原理" id="{EC70F68A-B187-4D3C-8E6A-0164379FCFF3}">
          <p14:sldIdLst>
            <p14:sldId id="273"/>
            <p14:sldId id="299"/>
            <p14:sldId id="298"/>
            <p14:sldId id="312"/>
            <p14:sldId id="313"/>
            <p14:sldId id="314"/>
            <p14:sldId id="279"/>
            <p14:sldId id="275"/>
            <p14:sldId id="276"/>
            <p14:sldId id="316"/>
            <p14:sldId id="317"/>
            <p14:sldId id="281"/>
            <p14:sldId id="277"/>
            <p14:sldId id="283"/>
            <p14:sldId id="284"/>
            <p14:sldId id="285"/>
            <p14:sldId id="318"/>
            <p14:sldId id="278"/>
            <p14:sldId id="301"/>
            <p14:sldId id="319"/>
            <p14:sldId id="287"/>
            <p14:sldId id="302"/>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51" autoAdjust="0"/>
  </p:normalViewPr>
  <p:slideViewPr>
    <p:cSldViewPr snapToGrid="0">
      <p:cViewPr varScale="1">
        <p:scale>
          <a:sx n="78" d="100"/>
          <a:sy n="78" d="100"/>
        </p:scale>
        <p:origin x="5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9227A-BA98-449D-AFD9-605EC80E8FE0}" type="datetimeFigureOut">
              <a:rPr lang="zh-CN" altLang="en-US" smtClean="0"/>
              <a:t>2022/4/28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AE0CF-4B25-4C2E-A72F-FD6F5D0F7354}" type="slidenum">
              <a:rPr lang="zh-CN" altLang="en-US" smtClean="0"/>
              <a:t>‹#›</a:t>
            </a:fld>
            <a:endParaRPr lang="zh-CN" altLang="en-US"/>
          </a:p>
        </p:txBody>
      </p:sp>
    </p:spTree>
    <p:extLst>
      <p:ext uri="{BB962C8B-B14F-4D97-AF65-F5344CB8AC3E}">
        <p14:creationId xmlns:p14="http://schemas.microsoft.com/office/powerpoint/2010/main" val="3913831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4%BB%8B%E8%B4%A8/5419484" TargetMode="External"/><Relationship Id="rId3" Type="http://schemas.openxmlformats.org/officeDocument/2006/relationships/hyperlink" Target="https://baike.baidu.com/item/%E6%99%B6%E4%BD%93%E7%AE%A1/569042" TargetMode="External"/><Relationship Id="rId7" Type="http://schemas.openxmlformats.org/officeDocument/2006/relationships/hyperlink" Target="https://baike.baidu.com/item/%E5%8D%8A%E5%AF%BC%E4%BD%93/385669"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baike.baidu.com/item/%E7%94%B5%E6%84%9F/13388378" TargetMode="External"/><Relationship Id="rId5" Type="http://schemas.openxmlformats.org/officeDocument/2006/relationships/hyperlink" Target="https://baike.baidu.com/item/%E7%94%B5%E5%AE%B9/12031635" TargetMode="External"/><Relationship Id="rId4" Type="http://schemas.openxmlformats.org/officeDocument/2006/relationships/hyperlink" Target="https://baike.baidu.com/item/%E7%94%B5%E9%98%BB/331536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AE0CF-4B25-4C2E-A72F-FD6F5D0F7354}" type="slidenum">
              <a:rPr lang="zh-CN" altLang="en-US" smtClean="0"/>
              <a:t>4</a:t>
            </a:fld>
            <a:endParaRPr lang="zh-CN" altLang="en-US"/>
          </a:p>
        </p:txBody>
      </p:sp>
    </p:spTree>
    <p:extLst>
      <p:ext uri="{BB962C8B-B14F-4D97-AF65-F5344CB8AC3E}">
        <p14:creationId xmlns:p14="http://schemas.microsoft.com/office/powerpoint/2010/main" val="221549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这个部分，请参考</a:t>
            </a:r>
            <a:r>
              <a:rPr lang="en-US" altLang="zh-CN" dirty="0"/>
              <a:t>《</a:t>
            </a:r>
            <a:r>
              <a:rPr lang="zh-CN" altLang="en-US" dirty="0"/>
              <a:t>计算机体系结构</a:t>
            </a:r>
            <a:r>
              <a:rPr lang="en-US" altLang="zh-CN" dirty="0"/>
              <a:t>-</a:t>
            </a:r>
            <a:r>
              <a:rPr lang="zh-CN" altLang="en-US" dirty="0"/>
              <a:t>量化研究方法</a:t>
            </a:r>
            <a:r>
              <a:rPr lang="en-US" altLang="zh-CN" dirty="0"/>
              <a:t>》</a:t>
            </a:r>
            <a:r>
              <a:rPr lang="zh-CN" altLang="en-US" dirty="0"/>
              <a:t>的</a:t>
            </a:r>
            <a:r>
              <a:rPr lang="en-US" altLang="zh-CN" dirty="0"/>
              <a:t>1.4</a:t>
            </a:r>
            <a:r>
              <a:rPr lang="zh-CN" altLang="en-US" dirty="0"/>
              <a:t>， </a:t>
            </a:r>
            <a:r>
              <a:rPr lang="en-US" altLang="zh-CN" dirty="0"/>
              <a:t>1.5</a:t>
            </a:r>
            <a:r>
              <a:rPr lang="zh-CN" altLang="en-US" dirty="0"/>
              <a:t>， </a:t>
            </a:r>
            <a:r>
              <a:rPr lang="en-US" altLang="zh-CN" dirty="0"/>
              <a:t>1.6</a:t>
            </a:r>
            <a:endParaRPr lang="zh-CN" altLang="en-US" dirty="0"/>
          </a:p>
        </p:txBody>
      </p:sp>
      <p:sp>
        <p:nvSpPr>
          <p:cNvPr id="4" name="灯片编号占位符 3"/>
          <p:cNvSpPr>
            <a:spLocks noGrp="1"/>
          </p:cNvSpPr>
          <p:nvPr>
            <p:ph type="sldNum" sz="quarter" idx="10"/>
          </p:nvPr>
        </p:nvSpPr>
        <p:spPr/>
        <p:txBody>
          <a:bodyPr/>
          <a:lstStyle/>
          <a:p>
            <a:fld id="{FDCAE0CF-4B25-4C2E-A72F-FD6F5D0F7354}" type="slidenum">
              <a:rPr lang="zh-CN" altLang="en-US" smtClean="0"/>
              <a:t>13</a:t>
            </a:fld>
            <a:endParaRPr lang="zh-CN" altLang="en-US"/>
          </a:p>
        </p:txBody>
      </p:sp>
    </p:spTree>
    <p:extLst>
      <p:ext uri="{BB962C8B-B14F-4D97-AF65-F5344CB8AC3E}">
        <p14:creationId xmlns:p14="http://schemas.microsoft.com/office/powerpoint/2010/main" val="313809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微软雅黑 Light" panose="020B0502040204020203" pitchFamily="34" charset="-122"/>
                <a:ea typeface="微软雅黑 Light" panose="020B0502040204020203" pitchFamily="34" charset="-122"/>
              </a:rPr>
              <a:t>采用一定的工艺，把一个电路中所需的</a:t>
            </a:r>
            <a:r>
              <a:rPr lang="zh-CN" altLang="en-US" b="0" i="0" u="none" strike="noStrike" dirty="0">
                <a:solidFill>
                  <a:srgbClr val="136EC2"/>
                </a:solidFill>
                <a:effectLst/>
                <a:latin typeface="微软雅黑 Light" panose="020B0502040204020203" pitchFamily="34" charset="-122"/>
                <a:ea typeface="微软雅黑 Light" panose="020B0502040204020203" pitchFamily="34" charset="-122"/>
                <a:hlinkClick r:id="rId3"/>
              </a:rPr>
              <a:t>晶体管</a:t>
            </a:r>
            <a:r>
              <a:rPr lang="zh-CN" altLang="en-US" b="0" i="0" dirty="0">
                <a:solidFill>
                  <a:srgbClr val="333333"/>
                </a:solidFill>
                <a:effectLst/>
                <a:latin typeface="微软雅黑 Light" panose="020B0502040204020203" pitchFamily="34" charset="-122"/>
                <a:ea typeface="微软雅黑 Light" panose="020B0502040204020203" pitchFamily="34" charset="-122"/>
              </a:rPr>
              <a:t>、</a:t>
            </a:r>
            <a:r>
              <a:rPr lang="zh-CN" altLang="en-US" b="0" i="0" u="none" strike="noStrike" dirty="0">
                <a:solidFill>
                  <a:srgbClr val="136EC2"/>
                </a:solidFill>
                <a:effectLst/>
                <a:latin typeface="微软雅黑 Light" panose="020B0502040204020203" pitchFamily="34" charset="-122"/>
                <a:ea typeface="微软雅黑 Light" panose="020B0502040204020203" pitchFamily="34" charset="-122"/>
                <a:hlinkClick r:id="rId4"/>
              </a:rPr>
              <a:t>电阻</a:t>
            </a:r>
            <a:r>
              <a:rPr lang="zh-CN" altLang="en-US" b="0" i="0" dirty="0">
                <a:solidFill>
                  <a:srgbClr val="333333"/>
                </a:solidFill>
                <a:effectLst/>
                <a:latin typeface="微软雅黑 Light" panose="020B0502040204020203" pitchFamily="34" charset="-122"/>
                <a:ea typeface="微软雅黑 Light" panose="020B0502040204020203" pitchFamily="34" charset="-122"/>
              </a:rPr>
              <a:t>、</a:t>
            </a:r>
            <a:r>
              <a:rPr lang="zh-CN" altLang="en-US" b="0" i="0" u="none" strike="noStrike" dirty="0">
                <a:solidFill>
                  <a:srgbClr val="136EC2"/>
                </a:solidFill>
                <a:effectLst/>
                <a:latin typeface="微软雅黑 Light" panose="020B0502040204020203" pitchFamily="34" charset="-122"/>
                <a:ea typeface="微软雅黑 Light" panose="020B0502040204020203" pitchFamily="34" charset="-122"/>
                <a:hlinkClick r:id="rId5"/>
              </a:rPr>
              <a:t>电容</a:t>
            </a:r>
            <a:r>
              <a:rPr lang="zh-CN" altLang="en-US" b="0" i="0" dirty="0">
                <a:solidFill>
                  <a:srgbClr val="333333"/>
                </a:solidFill>
                <a:effectLst/>
                <a:latin typeface="微软雅黑 Light" panose="020B0502040204020203" pitchFamily="34" charset="-122"/>
                <a:ea typeface="微软雅黑 Light" panose="020B0502040204020203" pitchFamily="34" charset="-122"/>
              </a:rPr>
              <a:t>和</a:t>
            </a:r>
            <a:r>
              <a:rPr lang="zh-CN" altLang="en-US" b="0" i="0" u="none" strike="noStrike" dirty="0">
                <a:solidFill>
                  <a:srgbClr val="136EC2"/>
                </a:solidFill>
                <a:effectLst/>
                <a:latin typeface="微软雅黑 Light" panose="020B0502040204020203" pitchFamily="34" charset="-122"/>
                <a:ea typeface="微软雅黑 Light" panose="020B0502040204020203" pitchFamily="34" charset="-122"/>
                <a:hlinkClick r:id="rId6"/>
              </a:rPr>
              <a:t>电感</a:t>
            </a:r>
            <a:r>
              <a:rPr lang="zh-CN" altLang="en-US" b="0" i="0" dirty="0">
                <a:solidFill>
                  <a:srgbClr val="333333"/>
                </a:solidFill>
                <a:effectLst/>
                <a:latin typeface="微软雅黑 Light" panose="020B0502040204020203" pitchFamily="34" charset="-122"/>
                <a:ea typeface="微软雅黑 Light" panose="020B0502040204020203" pitchFamily="34" charset="-122"/>
              </a:rPr>
              <a:t>等元件及布线互连一起，制作在一小块或几小块</a:t>
            </a:r>
            <a:r>
              <a:rPr lang="zh-CN" altLang="en-US" b="0" i="0" u="none" strike="noStrike" dirty="0">
                <a:solidFill>
                  <a:srgbClr val="136EC2"/>
                </a:solidFill>
                <a:effectLst/>
                <a:latin typeface="微软雅黑 Light" panose="020B0502040204020203" pitchFamily="34" charset="-122"/>
                <a:ea typeface="微软雅黑 Light" panose="020B0502040204020203" pitchFamily="34" charset="-122"/>
                <a:hlinkClick r:id="rId7"/>
              </a:rPr>
              <a:t>半导体</a:t>
            </a:r>
            <a:r>
              <a:rPr lang="zh-CN" altLang="en-US" b="0" i="0" dirty="0">
                <a:solidFill>
                  <a:srgbClr val="333333"/>
                </a:solidFill>
                <a:effectLst/>
                <a:latin typeface="微软雅黑 Light" panose="020B0502040204020203" pitchFamily="34" charset="-122"/>
                <a:ea typeface="微软雅黑 Light" panose="020B0502040204020203" pitchFamily="34" charset="-122"/>
              </a:rPr>
              <a:t>晶片或</a:t>
            </a:r>
            <a:r>
              <a:rPr lang="zh-CN" altLang="en-US" b="0" i="0" u="none" strike="noStrike" dirty="0">
                <a:solidFill>
                  <a:srgbClr val="136EC2"/>
                </a:solidFill>
                <a:effectLst/>
                <a:latin typeface="微软雅黑 Light" panose="020B0502040204020203" pitchFamily="34" charset="-122"/>
                <a:ea typeface="微软雅黑 Light" panose="020B0502040204020203" pitchFamily="34" charset="-122"/>
                <a:hlinkClick r:id="rId8"/>
              </a:rPr>
              <a:t>介质</a:t>
            </a:r>
            <a:r>
              <a:rPr lang="zh-CN" altLang="en-US" b="0" i="0" dirty="0">
                <a:solidFill>
                  <a:srgbClr val="333333"/>
                </a:solidFill>
                <a:effectLst/>
                <a:latin typeface="微软雅黑 Light" panose="020B0502040204020203" pitchFamily="34" charset="-122"/>
                <a:ea typeface="微软雅黑 Light" panose="020B0502040204020203" pitchFamily="34" charset="-122"/>
              </a:rPr>
              <a:t>基片上，然后封装在一个管壳内，成为具有所需电路功能的微型结构；其中所有元件在结构上已组成一个整体，使电子元件向着微小型化、低功耗、智能化和高可靠性方面迈进了一大步。</a:t>
            </a:r>
            <a:endParaRPr lang="zh-CN" altLang="en-US" dirty="0">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fld id="{FDCAE0CF-4B25-4C2E-A72F-FD6F5D0F7354}" type="slidenum">
              <a:rPr lang="zh-CN" altLang="en-US" smtClean="0"/>
              <a:t>14</a:t>
            </a:fld>
            <a:endParaRPr lang="zh-CN" altLang="en-US"/>
          </a:p>
        </p:txBody>
      </p:sp>
    </p:spTree>
    <p:extLst>
      <p:ext uri="{BB962C8B-B14F-4D97-AF65-F5344CB8AC3E}">
        <p14:creationId xmlns:p14="http://schemas.microsoft.com/office/powerpoint/2010/main" val="217758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这个数字是第六版的数字，大概截止到</a:t>
            </a:r>
            <a:r>
              <a:rPr lang="en-US" altLang="zh-CN" dirty="0"/>
              <a:t>2015</a:t>
            </a:r>
            <a:r>
              <a:rPr lang="zh-CN" altLang="en-US" dirty="0"/>
              <a:t>或者</a:t>
            </a:r>
            <a:r>
              <a:rPr lang="en-US" altLang="zh-CN" dirty="0"/>
              <a:t>2016</a:t>
            </a:r>
            <a:r>
              <a:rPr lang="zh-CN" altLang="en-US" dirty="0"/>
              <a:t>年。</a:t>
            </a:r>
          </a:p>
        </p:txBody>
      </p:sp>
      <p:sp>
        <p:nvSpPr>
          <p:cNvPr id="4" name="灯片编号占位符 3"/>
          <p:cNvSpPr>
            <a:spLocks noGrp="1"/>
          </p:cNvSpPr>
          <p:nvPr>
            <p:ph type="sldNum" sz="quarter" idx="10"/>
          </p:nvPr>
        </p:nvSpPr>
        <p:spPr/>
        <p:txBody>
          <a:bodyPr/>
          <a:lstStyle/>
          <a:p>
            <a:fld id="{FDCAE0CF-4B25-4C2E-A72F-FD6F5D0F7354}" type="slidenum">
              <a:rPr lang="zh-CN" altLang="en-US" smtClean="0"/>
              <a:t>19</a:t>
            </a:fld>
            <a:endParaRPr lang="zh-CN" altLang="en-US"/>
          </a:p>
        </p:txBody>
      </p:sp>
    </p:spTree>
    <p:extLst>
      <p:ext uri="{BB962C8B-B14F-4D97-AF65-F5344CB8AC3E}">
        <p14:creationId xmlns:p14="http://schemas.microsoft.com/office/powerpoint/2010/main" val="19683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现在量产的可能是</a:t>
            </a:r>
            <a:r>
              <a:rPr lang="en-US" altLang="zh-CN" dirty="0"/>
              <a:t>5nm</a:t>
            </a:r>
            <a:r>
              <a:rPr lang="zh-CN" altLang="en-US" dirty="0"/>
              <a:t>技术或者</a:t>
            </a:r>
            <a:r>
              <a:rPr lang="en-US" altLang="zh-CN" dirty="0"/>
              <a:t>4nm</a:t>
            </a:r>
            <a:r>
              <a:rPr lang="zh-CN" altLang="en-US" dirty="0"/>
              <a:t>技术，中国在这方面是短板。</a:t>
            </a:r>
          </a:p>
        </p:txBody>
      </p:sp>
      <p:sp>
        <p:nvSpPr>
          <p:cNvPr id="4" name="灯片编号占位符 3"/>
          <p:cNvSpPr>
            <a:spLocks noGrp="1"/>
          </p:cNvSpPr>
          <p:nvPr>
            <p:ph type="sldNum" sz="quarter" idx="10"/>
          </p:nvPr>
        </p:nvSpPr>
        <p:spPr/>
        <p:txBody>
          <a:bodyPr/>
          <a:lstStyle/>
          <a:p>
            <a:fld id="{FDCAE0CF-4B25-4C2E-A72F-FD6F5D0F7354}" type="slidenum">
              <a:rPr lang="zh-CN" altLang="en-US" smtClean="0"/>
              <a:t>20</a:t>
            </a:fld>
            <a:endParaRPr lang="zh-CN" altLang="en-US"/>
          </a:p>
        </p:txBody>
      </p:sp>
    </p:spTree>
    <p:extLst>
      <p:ext uri="{BB962C8B-B14F-4D97-AF65-F5344CB8AC3E}">
        <p14:creationId xmlns:p14="http://schemas.microsoft.com/office/powerpoint/2010/main" val="200944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121212"/>
                </a:solidFill>
                <a:effectLst/>
                <a:latin typeface="-apple-system"/>
              </a:rPr>
              <a:t>时钟时间</a:t>
            </a:r>
            <a:r>
              <a:rPr lang="en-US" altLang="zh-CN" b="0" i="0" dirty="0">
                <a:solidFill>
                  <a:srgbClr val="121212"/>
                </a:solidFill>
                <a:effectLst/>
                <a:latin typeface="-apple-system"/>
              </a:rPr>
              <a:t>(</a:t>
            </a:r>
            <a:r>
              <a:rPr lang="zh-CN" altLang="en-US" b="0" i="0" dirty="0">
                <a:solidFill>
                  <a:srgbClr val="121212"/>
                </a:solidFill>
                <a:effectLst/>
                <a:latin typeface="-apple-system"/>
              </a:rPr>
              <a:t>墙上时钟时间</a:t>
            </a:r>
            <a:r>
              <a:rPr lang="en-US" altLang="zh-CN" b="0" i="0" dirty="0">
                <a:solidFill>
                  <a:srgbClr val="121212"/>
                </a:solidFill>
                <a:effectLst/>
                <a:latin typeface="-apple-system"/>
              </a:rPr>
              <a:t>wall clock time)</a:t>
            </a:r>
            <a:r>
              <a:rPr lang="zh-CN" altLang="en-US" b="0" i="0" dirty="0">
                <a:solidFill>
                  <a:srgbClr val="121212"/>
                </a:solidFill>
                <a:effectLst/>
                <a:latin typeface="-apple-system"/>
              </a:rPr>
              <a:t>：从进程从开始运行到结束，时钟走过的时间，这其中包含了进程在阻塞和等待状态的时间。</a:t>
            </a:r>
            <a:br>
              <a:rPr lang="zh-CN" altLang="en-US" b="0" i="0" dirty="0">
                <a:solidFill>
                  <a:srgbClr val="121212"/>
                </a:solidFill>
                <a:effectLst/>
                <a:latin typeface="-apple-system"/>
              </a:rPr>
            </a:br>
            <a:r>
              <a:rPr lang="zh-CN" altLang="en-US" b="1" i="0" dirty="0">
                <a:solidFill>
                  <a:srgbClr val="121212"/>
                </a:solidFill>
                <a:effectLst/>
                <a:latin typeface="-apple-system"/>
              </a:rPr>
              <a:t>用户</a:t>
            </a:r>
            <a:r>
              <a:rPr lang="en-US" altLang="zh-CN" b="1" i="0" dirty="0">
                <a:solidFill>
                  <a:srgbClr val="121212"/>
                </a:solidFill>
                <a:effectLst/>
                <a:latin typeface="-apple-system"/>
              </a:rPr>
              <a:t>CPU</a:t>
            </a:r>
            <a:r>
              <a:rPr lang="zh-CN" altLang="en-US" b="1" i="0" dirty="0">
                <a:solidFill>
                  <a:srgbClr val="121212"/>
                </a:solidFill>
                <a:effectLst/>
                <a:latin typeface="-apple-system"/>
              </a:rPr>
              <a:t>时间</a:t>
            </a:r>
            <a:r>
              <a:rPr lang="zh-CN" altLang="en-US" b="0" i="0" dirty="0">
                <a:solidFill>
                  <a:srgbClr val="121212"/>
                </a:solidFill>
                <a:effectLst/>
                <a:latin typeface="-apple-system"/>
              </a:rPr>
              <a:t>：就是用户的进程获得了</a:t>
            </a:r>
            <a:r>
              <a:rPr lang="en-US" altLang="zh-CN" b="0" i="0" dirty="0">
                <a:solidFill>
                  <a:srgbClr val="121212"/>
                </a:solidFill>
                <a:effectLst/>
                <a:latin typeface="-apple-system"/>
              </a:rPr>
              <a:t>CPU</a:t>
            </a:r>
            <a:r>
              <a:rPr lang="zh-CN" altLang="en-US" b="0" i="0" dirty="0">
                <a:solidFill>
                  <a:srgbClr val="121212"/>
                </a:solidFill>
                <a:effectLst/>
                <a:latin typeface="-apple-system"/>
              </a:rPr>
              <a:t>资源以后，在用户态执行的时间。</a:t>
            </a:r>
          </a:p>
          <a:p>
            <a:pPr algn="l"/>
            <a:r>
              <a:rPr lang="zh-CN" altLang="en-US" b="1" i="0" dirty="0">
                <a:solidFill>
                  <a:srgbClr val="121212"/>
                </a:solidFill>
                <a:effectLst/>
                <a:latin typeface="-apple-system"/>
              </a:rPr>
              <a:t>系统</a:t>
            </a:r>
            <a:r>
              <a:rPr lang="en-US" altLang="zh-CN" b="1" i="0" dirty="0">
                <a:solidFill>
                  <a:srgbClr val="121212"/>
                </a:solidFill>
                <a:effectLst/>
                <a:latin typeface="-apple-system"/>
              </a:rPr>
              <a:t>CPU</a:t>
            </a:r>
            <a:r>
              <a:rPr lang="zh-CN" altLang="en-US" b="1" i="0" dirty="0">
                <a:solidFill>
                  <a:srgbClr val="121212"/>
                </a:solidFill>
                <a:effectLst/>
                <a:latin typeface="-apple-system"/>
              </a:rPr>
              <a:t>时间</a:t>
            </a:r>
            <a:r>
              <a:rPr lang="zh-CN" altLang="en-US" b="0" i="0" dirty="0">
                <a:solidFill>
                  <a:srgbClr val="121212"/>
                </a:solidFill>
                <a:effectLst/>
                <a:latin typeface="-apple-system"/>
              </a:rPr>
              <a:t>：用户进程获得了</a:t>
            </a:r>
            <a:r>
              <a:rPr lang="en-US" altLang="zh-CN" b="0" i="0" dirty="0">
                <a:solidFill>
                  <a:srgbClr val="121212"/>
                </a:solidFill>
                <a:effectLst/>
                <a:latin typeface="-apple-system"/>
              </a:rPr>
              <a:t>CPU</a:t>
            </a:r>
            <a:r>
              <a:rPr lang="zh-CN" altLang="en-US" b="0" i="0" dirty="0">
                <a:solidFill>
                  <a:srgbClr val="121212"/>
                </a:solidFill>
                <a:effectLst/>
                <a:latin typeface="-apple-system"/>
              </a:rPr>
              <a:t>资源以后，在内核态的执行时间。</a:t>
            </a:r>
          </a:p>
          <a:p>
            <a:pPr algn="l"/>
            <a:r>
              <a:rPr lang="zh-CN" altLang="en-US" b="0" i="0" dirty="0">
                <a:solidFill>
                  <a:srgbClr val="121212"/>
                </a:solidFill>
                <a:effectLst/>
                <a:latin typeface="-apple-system"/>
              </a:rPr>
              <a:t>进程的三种状态为阻塞、就绪、运行。</a:t>
            </a:r>
            <a:br>
              <a:rPr lang="zh-CN" altLang="en-US" b="0" i="0" dirty="0">
                <a:solidFill>
                  <a:srgbClr val="121212"/>
                </a:solidFill>
                <a:effectLst/>
                <a:latin typeface="-apple-system"/>
              </a:rPr>
            </a:br>
            <a:r>
              <a:rPr lang="zh-CN" altLang="en-US" b="1" i="0" dirty="0">
                <a:solidFill>
                  <a:srgbClr val="121212"/>
                </a:solidFill>
                <a:effectLst/>
                <a:latin typeface="-apple-system"/>
              </a:rPr>
              <a:t>时钟时间 ＝ 阻塞时间 ＋ 就绪时间 ＋运行时间</a:t>
            </a:r>
            <a:br>
              <a:rPr lang="zh-CN" altLang="en-US" b="0" i="0" dirty="0">
                <a:solidFill>
                  <a:srgbClr val="121212"/>
                </a:solidFill>
                <a:effectLst/>
                <a:latin typeface="-apple-system"/>
              </a:rPr>
            </a:br>
            <a:r>
              <a:rPr lang="zh-CN" altLang="en-US" b="0" i="0" dirty="0">
                <a:solidFill>
                  <a:srgbClr val="121212"/>
                </a:solidFill>
                <a:effectLst/>
                <a:latin typeface="-apple-system"/>
              </a:rPr>
              <a:t>用户</a:t>
            </a:r>
            <a:r>
              <a:rPr lang="en-US" altLang="zh-CN" b="0" i="0" dirty="0">
                <a:solidFill>
                  <a:srgbClr val="121212"/>
                </a:solidFill>
                <a:effectLst/>
                <a:latin typeface="-apple-system"/>
              </a:rPr>
              <a:t>CPU</a:t>
            </a:r>
            <a:r>
              <a:rPr lang="zh-CN" altLang="en-US" b="0" i="0" dirty="0">
                <a:solidFill>
                  <a:srgbClr val="121212"/>
                </a:solidFill>
                <a:effectLst/>
                <a:latin typeface="-apple-system"/>
              </a:rPr>
              <a:t>时间 ＝ 运行状态下用户空间的时间</a:t>
            </a:r>
            <a:br>
              <a:rPr lang="zh-CN" altLang="en-US" b="0" i="0" dirty="0">
                <a:solidFill>
                  <a:srgbClr val="121212"/>
                </a:solidFill>
                <a:effectLst/>
                <a:latin typeface="-apple-system"/>
              </a:rPr>
            </a:br>
            <a:r>
              <a:rPr lang="zh-CN" altLang="en-US" b="0" i="0" dirty="0">
                <a:solidFill>
                  <a:srgbClr val="121212"/>
                </a:solidFill>
                <a:effectLst/>
                <a:latin typeface="-apple-system"/>
              </a:rPr>
              <a:t>系统</a:t>
            </a:r>
            <a:r>
              <a:rPr lang="en-US" altLang="zh-CN" b="0" i="0" dirty="0">
                <a:solidFill>
                  <a:srgbClr val="121212"/>
                </a:solidFill>
                <a:effectLst/>
                <a:latin typeface="-apple-system"/>
              </a:rPr>
              <a:t>CPU</a:t>
            </a:r>
            <a:r>
              <a:rPr lang="zh-CN" altLang="en-US" b="0" i="0" dirty="0">
                <a:solidFill>
                  <a:srgbClr val="121212"/>
                </a:solidFill>
                <a:effectLst/>
                <a:latin typeface="-apple-system"/>
              </a:rPr>
              <a:t>时间 </a:t>
            </a:r>
            <a:r>
              <a:rPr lang="en-US" altLang="zh-CN" b="0" i="0" dirty="0">
                <a:solidFill>
                  <a:srgbClr val="121212"/>
                </a:solidFill>
                <a:effectLst/>
                <a:latin typeface="-apple-system"/>
              </a:rPr>
              <a:t>= </a:t>
            </a:r>
            <a:r>
              <a:rPr lang="zh-CN" altLang="en-US" b="0" i="0" dirty="0">
                <a:solidFill>
                  <a:srgbClr val="121212"/>
                </a:solidFill>
                <a:effectLst/>
                <a:latin typeface="-apple-system"/>
              </a:rPr>
              <a:t>运行状态下系统空间的时间。</a:t>
            </a:r>
            <a:br>
              <a:rPr lang="zh-CN" altLang="en-US" b="0" i="0" dirty="0">
                <a:solidFill>
                  <a:srgbClr val="121212"/>
                </a:solidFill>
                <a:effectLst/>
                <a:latin typeface="-apple-system"/>
              </a:rPr>
            </a:br>
            <a:r>
              <a:rPr lang="zh-CN" altLang="en-US" b="0" i="0" dirty="0">
                <a:solidFill>
                  <a:srgbClr val="121212"/>
                </a:solidFill>
                <a:effectLst/>
                <a:latin typeface="-apple-system"/>
              </a:rPr>
              <a:t>用户</a:t>
            </a:r>
            <a:r>
              <a:rPr lang="en-US" altLang="zh-CN" b="0" i="0" dirty="0">
                <a:solidFill>
                  <a:srgbClr val="121212"/>
                </a:solidFill>
                <a:effectLst/>
                <a:latin typeface="-apple-system"/>
              </a:rPr>
              <a:t>CPU</a:t>
            </a:r>
            <a:r>
              <a:rPr lang="zh-CN" altLang="en-US" b="0" i="0" dirty="0">
                <a:solidFill>
                  <a:srgbClr val="121212"/>
                </a:solidFill>
                <a:effectLst/>
                <a:latin typeface="-apple-system"/>
              </a:rPr>
              <a:t>时间</a:t>
            </a:r>
            <a:r>
              <a:rPr lang="en-US" altLang="zh-CN" b="0" i="0" dirty="0">
                <a:solidFill>
                  <a:srgbClr val="121212"/>
                </a:solidFill>
                <a:effectLst/>
                <a:latin typeface="-apple-system"/>
              </a:rPr>
              <a:t>+</a:t>
            </a:r>
            <a:r>
              <a:rPr lang="zh-CN" altLang="en-US" b="0" i="0" dirty="0">
                <a:solidFill>
                  <a:srgbClr val="121212"/>
                </a:solidFill>
                <a:effectLst/>
                <a:latin typeface="-apple-system"/>
              </a:rPr>
              <a:t>系统</a:t>
            </a:r>
            <a:r>
              <a:rPr lang="en-US" altLang="zh-CN" b="0" i="0" dirty="0">
                <a:solidFill>
                  <a:srgbClr val="121212"/>
                </a:solidFill>
                <a:effectLst/>
                <a:latin typeface="-apple-system"/>
              </a:rPr>
              <a:t>CPU</a:t>
            </a:r>
            <a:r>
              <a:rPr lang="zh-CN" altLang="en-US" b="0" i="0" dirty="0">
                <a:solidFill>
                  <a:srgbClr val="121212"/>
                </a:solidFill>
                <a:effectLst/>
                <a:latin typeface="-apple-system"/>
              </a:rPr>
              <a:t>时间</a:t>
            </a:r>
            <a:r>
              <a:rPr lang="en-US" altLang="zh-CN" b="0" i="0" dirty="0">
                <a:solidFill>
                  <a:srgbClr val="121212"/>
                </a:solidFill>
                <a:effectLst/>
                <a:latin typeface="-apple-system"/>
              </a:rPr>
              <a:t>=</a:t>
            </a:r>
            <a:r>
              <a:rPr lang="zh-CN" altLang="en-US" b="1" i="0" dirty="0">
                <a:solidFill>
                  <a:srgbClr val="121212"/>
                </a:solidFill>
                <a:effectLst/>
                <a:latin typeface="-apple-system"/>
              </a:rPr>
              <a:t>运行时间</a:t>
            </a:r>
            <a:r>
              <a:rPr lang="zh-CN" altLang="en-US" b="0" i="0" dirty="0">
                <a:solidFill>
                  <a:srgbClr val="121212"/>
                </a:solidFill>
                <a:effectLst/>
                <a:latin typeface="-apple-system"/>
              </a:rPr>
              <a:t>。</a:t>
            </a:r>
          </a:p>
          <a:p>
            <a:endParaRPr lang="zh-CN" altLang="en-US" dirty="0"/>
          </a:p>
        </p:txBody>
      </p:sp>
      <p:sp>
        <p:nvSpPr>
          <p:cNvPr id="4" name="灯片编号占位符 3"/>
          <p:cNvSpPr>
            <a:spLocks noGrp="1"/>
          </p:cNvSpPr>
          <p:nvPr>
            <p:ph type="sldNum" sz="quarter" idx="5"/>
          </p:nvPr>
        </p:nvSpPr>
        <p:spPr/>
        <p:txBody>
          <a:bodyPr/>
          <a:lstStyle/>
          <a:p>
            <a:fld id="{FDCAE0CF-4B25-4C2E-A72F-FD6F5D0F7354}" type="slidenum">
              <a:rPr lang="zh-CN" altLang="en-US" smtClean="0"/>
              <a:t>28</a:t>
            </a:fld>
            <a:endParaRPr lang="zh-CN" altLang="en-US"/>
          </a:p>
        </p:txBody>
      </p:sp>
    </p:spTree>
    <p:extLst>
      <p:ext uri="{BB962C8B-B14F-4D97-AF65-F5344CB8AC3E}">
        <p14:creationId xmlns:p14="http://schemas.microsoft.com/office/powerpoint/2010/main" val="246585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2213313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15371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211454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108125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330508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76728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408103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6226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325460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182028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017A159-F924-4D9E-B8FF-3630567B49BD}" type="datetimeFigureOut">
              <a:rPr lang="zh-CN" altLang="en-US" smtClean="0"/>
              <a:t>2022/4/28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2325886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7A159-F924-4D9E-B8FF-3630567B49BD}" type="datetimeFigureOut">
              <a:rPr lang="zh-CN" altLang="en-US" smtClean="0"/>
              <a:t>2022/4/28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BEA50-410E-460A-927B-5ED74AD2548E}" type="slidenum">
              <a:rPr lang="zh-CN" altLang="en-US" smtClean="0"/>
              <a:t>‹#›</a:t>
            </a:fld>
            <a:endParaRPr lang="zh-CN" altLang="en-US"/>
          </a:p>
        </p:txBody>
      </p:sp>
    </p:spTree>
    <p:extLst>
      <p:ext uri="{BB962C8B-B14F-4D97-AF65-F5344CB8AC3E}">
        <p14:creationId xmlns:p14="http://schemas.microsoft.com/office/powerpoint/2010/main" val="1130837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2604" y="1643271"/>
            <a:ext cx="9144000" cy="23876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计算机系统结构</a:t>
            </a:r>
            <a:br>
              <a:rPr lang="en-US" altLang="zh-CN" dirty="0">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第一章  概述</a:t>
            </a:r>
          </a:p>
        </p:txBody>
      </p:sp>
    </p:spTree>
    <p:extLst>
      <p:ext uri="{BB962C8B-B14F-4D97-AF65-F5344CB8AC3E}">
        <p14:creationId xmlns:p14="http://schemas.microsoft.com/office/powerpoint/2010/main" val="387757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2431"/>
            <a:ext cx="10515600" cy="709200"/>
          </a:xfrm>
        </p:spPr>
        <p:txBody>
          <a:bodyPr>
            <a:normAutofit/>
          </a:bodyPr>
          <a:lstStyle/>
          <a:p>
            <a:r>
              <a:rPr lang="en-US" altLang="zh-CN" sz="3600" dirty="0">
                <a:latin typeface="微软雅黑" panose="020B0503020204020204" pitchFamily="34" charset="-122"/>
                <a:ea typeface="微软雅黑" panose="020B0503020204020204" pitchFamily="34" charset="-122"/>
              </a:rPr>
              <a:t>1.1. 3. </a:t>
            </a:r>
            <a:r>
              <a:rPr lang="zh-CN" altLang="en-US" sz="3600" dirty="0">
                <a:latin typeface="微软雅黑" panose="020B0503020204020204" pitchFamily="34" charset="-122"/>
                <a:ea typeface="微软雅黑" panose="020B0503020204020204" pitchFamily="34" charset="-122"/>
              </a:rPr>
              <a:t>关于本课程</a:t>
            </a:r>
          </a:p>
        </p:txBody>
      </p:sp>
      <p:pic>
        <p:nvPicPr>
          <p:cNvPr id="4" name="图片 3"/>
          <p:cNvPicPr>
            <a:picLocks noChangeAspect="1"/>
          </p:cNvPicPr>
          <p:nvPr/>
        </p:nvPicPr>
        <p:blipFill rotWithShape="1">
          <a:blip r:embed="rId2"/>
          <a:srcRect l="9056" t="7494" b="4807"/>
          <a:stretch/>
        </p:blipFill>
        <p:spPr>
          <a:xfrm>
            <a:off x="5273749" y="924674"/>
            <a:ext cx="5389106" cy="5624982"/>
          </a:xfrm>
          <a:prstGeom prst="rect">
            <a:avLst/>
          </a:prstGeom>
        </p:spPr>
      </p:pic>
      <p:sp>
        <p:nvSpPr>
          <p:cNvPr id="5" name="圆角矩形 4"/>
          <p:cNvSpPr/>
          <p:nvPr/>
        </p:nvSpPr>
        <p:spPr>
          <a:xfrm>
            <a:off x="262847" y="924674"/>
            <a:ext cx="3137899" cy="904126"/>
          </a:xfrm>
          <a:prstGeom prst="roundRect">
            <a:avLst/>
          </a:prstGeom>
          <a:solidFill>
            <a:schemeClr val="bg1"/>
          </a:solidFill>
          <a:ln w="38100">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800" b="1" dirty="0">
                <a:solidFill>
                  <a:schemeClr val="tx1"/>
                </a:solidFill>
                <a:latin typeface="微软雅黑 Light" panose="020B0502040204020203" pitchFamily="34" charset="-122"/>
                <a:ea typeface="微软雅黑 Light" panose="020B0502040204020203" pitchFamily="34" charset="-122"/>
              </a:rPr>
              <a:t>计算机组成原理</a:t>
            </a:r>
          </a:p>
        </p:txBody>
      </p:sp>
      <p:sp>
        <p:nvSpPr>
          <p:cNvPr id="6" name="右箭头 5"/>
          <p:cNvSpPr/>
          <p:nvPr/>
        </p:nvSpPr>
        <p:spPr>
          <a:xfrm>
            <a:off x="3735571" y="1134421"/>
            <a:ext cx="1446029" cy="484632"/>
          </a:xfrm>
          <a:prstGeom prst="rightArrow">
            <a:avLst/>
          </a:prstGeom>
          <a:solidFill>
            <a:schemeClr val="bg1"/>
          </a:solidFill>
          <a:ln w="38100">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7197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8048" y="184821"/>
            <a:ext cx="10515600" cy="845489"/>
          </a:xfrm>
        </p:spPr>
        <p:txBody>
          <a:bodyPr>
            <a:normAutofit/>
          </a:bodyPr>
          <a:lstStyle/>
          <a:p>
            <a:r>
              <a:rPr lang="en-US" altLang="zh-CN" sz="3600" dirty="0">
                <a:latin typeface="微软雅黑" panose="020B0503020204020204" pitchFamily="34" charset="-122"/>
                <a:ea typeface="微软雅黑" panose="020B0503020204020204" pitchFamily="34" charset="-122"/>
              </a:rPr>
              <a:t>1.2 </a:t>
            </a:r>
            <a:r>
              <a:rPr lang="zh-CN" altLang="en-US" sz="3600" dirty="0">
                <a:latin typeface="微软雅黑" panose="020B0503020204020204" pitchFamily="34" charset="-122"/>
                <a:ea typeface="微软雅黑" panose="020B0503020204020204" pitchFamily="34" charset="-122"/>
              </a:rPr>
              <a:t>计算机体系结构</a:t>
            </a:r>
          </a:p>
        </p:txBody>
      </p:sp>
      <p:sp>
        <p:nvSpPr>
          <p:cNvPr id="3" name="内容占位符 2"/>
          <p:cNvSpPr>
            <a:spLocks noGrp="1"/>
          </p:cNvSpPr>
          <p:nvPr>
            <p:ph idx="1"/>
          </p:nvPr>
        </p:nvSpPr>
        <p:spPr>
          <a:xfrm>
            <a:off x="748048" y="1156928"/>
            <a:ext cx="10515600" cy="4876197"/>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狭义的定义 （</a:t>
            </a:r>
            <a:r>
              <a:rPr lang="en-US" altLang="zh-CN" dirty="0">
                <a:latin typeface="微软雅黑" panose="020B0503020204020204" pitchFamily="34" charset="-122"/>
                <a:ea typeface="微软雅黑" panose="020B0503020204020204" pitchFamily="34" charset="-122"/>
              </a:rPr>
              <a:t>Amdahl</a:t>
            </a:r>
            <a:r>
              <a:rPr lang="zh-CN" altLang="en-US" dirty="0">
                <a:latin typeface="微软雅黑" panose="020B0503020204020204" pitchFamily="34" charset="-122"/>
                <a:ea typeface="微软雅黑" panose="020B0503020204020204" pitchFamily="34" charset="-122"/>
              </a:rPr>
              <a:t>的定义）</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指令集的设计；</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需要考虑：寄存器、内存地址、访存方式、指令集的设计；</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经典定义：机器语言程序员所见到的计算机的属性，即概念性结构和功能特性。</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广义的定义 </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计算机体系结构</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量化研究方法</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中的定义）</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包括计算机设计所有三个方面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指令集结构，组成和硬件。</a:t>
            </a:r>
          </a:p>
          <a:p>
            <a:pPr lvl="2">
              <a:lnSpc>
                <a:spcPct val="150000"/>
              </a:lnSpc>
            </a:pPr>
            <a:endParaRPr lang="zh-CN" altLang="en-US" dirty="0"/>
          </a:p>
        </p:txBody>
      </p:sp>
    </p:spTree>
    <p:extLst>
      <p:ext uri="{BB962C8B-B14F-4D97-AF65-F5344CB8AC3E}">
        <p14:creationId xmlns:p14="http://schemas.microsoft.com/office/powerpoint/2010/main" val="392970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44929" y="244928"/>
            <a:ext cx="10515600" cy="847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微软雅黑" panose="020B0503020204020204" pitchFamily="34" charset="-122"/>
                <a:ea typeface="微软雅黑" panose="020B0503020204020204" pitchFamily="34" charset="-122"/>
              </a:rPr>
              <a:t>1.3 </a:t>
            </a:r>
            <a:r>
              <a:rPr lang="zh-CN" altLang="en-US" sz="3600" dirty="0">
                <a:latin typeface="微软雅黑" panose="020B0503020204020204" pitchFamily="34" charset="-122"/>
                <a:ea typeface="微软雅黑" panose="020B0503020204020204" pitchFamily="34" charset="-122"/>
              </a:rPr>
              <a:t>发展趋势</a:t>
            </a:r>
          </a:p>
        </p:txBody>
      </p:sp>
      <p:pic>
        <p:nvPicPr>
          <p:cNvPr id="3" name="图片 2">
            <a:extLst>
              <a:ext uri="{FF2B5EF4-FFF2-40B4-BE49-F238E27FC236}">
                <a16:creationId xmlns:a16="http://schemas.microsoft.com/office/drawing/2014/main" id="{941A3544-7A8A-4707-8870-FE5AD3BF021C}"/>
              </a:ext>
            </a:extLst>
          </p:cNvPr>
          <p:cNvPicPr>
            <a:picLocks noChangeAspect="1"/>
          </p:cNvPicPr>
          <p:nvPr/>
        </p:nvPicPr>
        <p:blipFill>
          <a:blip r:embed="rId2"/>
          <a:stretch>
            <a:fillRect/>
          </a:stretch>
        </p:blipFill>
        <p:spPr>
          <a:xfrm>
            <a:off x="711728" y="1052512"/>
            <a:ext cx="10241237" cy="5373688"/>
          </a:xfrm>
          <a:prstGeom prst="rect">
            <a:avLst/>
          </a:prstGeom>
        </p:spPr>
      </p:pic>
    </p:spTree>
    <p:extLst>
      <p:ext uri="{BB962C8B-B14F-4D97-AF65-F5344CB8AC3E}">
        <p14:creationId xmlns:p14="http://schemas.microsoft.com/office/powerpoint/2010/main" val="251777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0229" y="847226"/>
            <a:ext cx="10515600" cy="5329738"/>
          </a:xfrm>
        </p:spPr>
        <p:txBody>
          <a:bodyPr/>
          <a:lstStyle/>
          <a:p>
            <a:pPr marL="0" indent="0">
              <a:buNone/>
            </a:pPr>
            <a:endParaRPr lang="en-US" altLang="zh-CN" sz="2400" dirty="0">
              <a:latin typeface="微软雅黑 Light" panose="020B0502040204020203" pitchFamily="34" charset="-122"/>
              <a:ea typeface="微软雅黑 Light" panose="020B0502040204020203" pitchFamily="34" charset="-122"/>
            </a:endParaRPr>
          </a:p>
          <a:p>
            <a:pPr marL="0" indent="0">
              <a:buNone/>
            </a:pPr>
            <a:r>
              <a:rPr lang="en-US" altLang="zh-CN" sz="3200" dirty="0">
                <a:latin typeface="微软雅黑 Light" panose="020B0502040204020203" pitchFamily="34" charset="-122"/>
                <a:ea typeface="微软雅黑 Light" panose="020B0502040204020203" pitchFamily="34" charset="-122"/>
              </a:rPr>
              <a:t>1. </a:t>
            </a:r>
            <a:r>
              <a:rPr lang="zh-CN" altLang="en-US" sz="3200" dirty="0">
                <a:latin typeface="微软雅黑 Light" panose="020B0502040204020203" pitchFamily="34" charset="-122"/>
                <a:ea typeface="微软雅黑 Light" panose="020B0502040204020203" pitchFamily="34" charset="-122"/>
              </a:rPr>
              <a:t>不可或缺的实现技术</a:t>
            </a:r>
            <a:endParaRPr lang="zh-CN" altLang="en-US" sz="2400" dirty="0">
              <a:latin typeface="微软雅黑 Light" panose="020B0502040204020203" pitchFamily="34" charset="-122"/>
              <a:ea typeface="微软雅黑 Light" panose="020B0502040204020203" pitchFamily="34" charset="-122"/>
            </a:endParaRPr>
          </a:p>
        </p:txBody>
      </p:sp>
      <p:sp>
        <p:nvSpPr>
          <p:cNvPr id="6" name="矩形 5"/>
          <p:cNvSpPr/>
          <p:nvPr/>
        </p:nvSpPr>
        <p:spPr>
          <a:xfrm>
            <a:off x="397328" y="200895"/>
            <a:ext cx="320151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1.3.1 </a:t>
            </a:r>
            <a:r>
              <a:rPr lang="zh-CN" altLang="en-US" sz="3600" dirty="0">
                <a:latin typeface="微软雅黑" panose="020B0503020204020204" pitchFamily="34" charset="-122"/>
                <a:ea typeface="微软雅黑" panose="020B0503020204020204" pitchFamily="34" charset="-122"/>
              </a:rPr>
              <a:t>技术趋势</a:t>
            </a:r>
            <a:endParaRPr lang="en-US" altLang="zh-CN" sz="3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AAD28214-8B77-4582-A2F5-56E96A4F7559}"/>
              </a:ext>
            </a:extLst>
          </p:cNvPr>
          <p:cNvPicPr>
            <a:picLocks noChangeAspect="1"/>
          </p:cNvPicPr>
          <p:nvPr/>
        </p:nvPicPr>
        <p:blipFill>
          <a:blip r:embed="rId3"/>
          <a:stretch>
            <a:fillRect/>
          </a:stretch>
        </p:blipFill>
        <p:spPr>
          <a:xfrm>
            <a:off x="1404937" y="2000749"/>
            <a:ext cx="9382125" cy="4010025"/>
          </a:xfrm>
          <a:prstGeom prst="rect">
            <a:avLst/>
          </a:prstGeom>
        </p:spPr>
      </p:pic>
    </p:spTree>
    <p:extLst>
      <p:ext uri="{BB962C8B-B14F-4D97-AF65-F5344CB8AC3E}">
        <p14:creationId xmlns:p14="http://schemas.microsoft.com/office/powerpoint/2010/main" val="190955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7A25A-1717-409A-BA6F-683DB1744754}"/>
              </a:ext>
            </a:extLst>
          </p:cNvPr>
          <p:cNvSpPr>
            <a:spLocks noGrp="1"/>
          </p:cNvSpPr>
          <p:nvPr>
            <p:ph type="title"/>
          </p:nvPr>
        </p:nvSpPr>
        <p:spPr/>
        <p:txBody>
          <a:bodyPr>
            <a:normAutofit/>
          </a:bodyPr>
          <a:lstStyle/>
          <a:p>
            <a:r>
              <a:rPr lang="zh-CN" altLang="en-US" sz="3600" dirty="0">
                <a:latin typeface="微软雅黑" panose="020B0503020204020204" pitchFamily="34" charset="-122"/>
                <a:ea typeface="微软雅黑" panose="020B0503020204020204" pitchFamily="34" charset="-122"/>
              </a:rPr>
              <a:t>不可或缺的实现技术</a:t>
            </a:r>
          </a:p>
        </p:txBody>
      </p:sp>
      <p:sp>
        <p:nvSpPr>
          <p:cNvPr id="3" name="内容占位符 2">
            <a:extLst>
              <a:ext uri="{FF2B5EF4-FFF2-40B4-BE49-F238E27FC236}">
                <a16:creationId xmlns:a16="http://schemas.microsoft.com/office/drawing/2014/main" id="{DF69D405-AE2B-424D-AA6B-E85D45F0456E}"/>
              </a:ext>
            </a:extLst>
          </p:cNvPr>
          <p:cNvSpPr>
            <a:spLocks noGrp="1"/>
          </p:cNvSpPr>
          <p:nvPr>
            <p:ph idx="1"/>
          </p:nvPr>
        </p:nvSpPr>
        <p:spPr>
          <a:xfrm>
            <a:off x="838201" y="1825625"/>
            <a:ext cx="5257800" cy="4351338"/>
          </a:xfrm>
        </p:spPr>
        <p:txBody>
          <a:bodyPr/>
          <a:lstStyle/>
          <a:p>
            <a:r>
              <a:rPr lang="zh-CN" altLang="en-US" dirty="0">
                <a:latin typeface="微软雅黑" panose="020B0503020204020204" pitchFamily="34" charset="-122"/>
                <a:ea typeface="微软雅黑" panose="020B0503020204020204" pitchFamily="34" charset="-122"/>
              </a:rPr>
              <a:t>集成电路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晶体管密度每年大约增长</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，约</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年翻两倍。晶片大小每年增长</a:t>
            </a:r>
            <a:r>
              <a:rPr lang="en-US" altLang="zh-CN" dirty="0">
                <a:latin typeface="微软雅黑" panose="020B0503020204020204" pitchFamily="34" charset="-122"/>
                <a:ea typeface="微软雅黑" panose="020B0503020204020204" pitchFamily="34" charset="-122"/>
              </a:rPr>
              <a:t>10%-20%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芯片上的晶体管数目每年大约增长</a:t>
            </a:r>
            <a:r>
              <a:rPr lang="en-US" altLang="zh-CN" dirty="0">
                <a:latin typeface="微软雅黑" panose="020B0503020204020204" pitchFamily="34" charset="-122"/>
                <a:ea typeface="微软雅黑" panose="020B0503020204020204" pitchFamily="34" charset="-122"/>
              </a:rPr>
              <a:t>40%-50%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18-24</a:t>
            </a:r>
            <a:r>
              <a:rPr lang="zh-CN" altLang="en-US" dirty="0">
                <a:latin typeface="微软雅黑" panose="020B0503020204020204" pitchFamily="34" charset="-122"/>
                <a:ea typeface="微软雅黑" panose="020B0503020204020204" pitchFamily="34" charset="-122"/>
              </a:rPr>
              <a:t>个月翻倍）</a:t>
            </a:r>
            <a:endParaRPr lang="en-US" altLang="zh-CN" dirty="0">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13F4BC42-2D9C-4AEC-A251-C589452D7A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808"/>
          <a:stretch/>
        </p:blipFill>
        <p:spPr bwMode="auto">
          <a:xfrm>
            <a:off x="6615641" y="1220258"/>
            <a:ext cx="4819650" cy="2022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A7D4681-E7E9-49B5-B66D-F5EC10311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012" r="43227" b="30247"/>
          <a:stretch/>
        </p:blipFill>
        <p:spPr bwMode="auto">
          <a:xfrm>
            <a:off x="6464566" y="3644375"/>
            <a:ext cx="5346434" cy="196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FDF5D-2724-4D59-BCEF-F87E9C29AEDC}"/>
              </a:ext>
            </a:extLst>
          </p:cNvPr>
          <p:cNvSpPr>
            <a:spLocks noGrp="1"/>
          </p:cNvSpPr>
          <p:nvPr>
            <p:ph type="title"/>
          </p:nvPr>
        </p:nvSpPr>
        <p:spPr/>
        <p:txBody>
          <a:bodyPr>
            <a:normAutofit/>
          </a:bodyPr>
          <a:lstStyle/>
          <a:p>
            <a:r>
              <a:rPr lang="zh-CN" altLang="en-US" sz="3600" dirty="0">
                <a:latin typeface="微软雅黑" panose="020B0503020204020204" pitchFamily="34" charset="-122"/>
                <a:ea typeface="微软雅黑" panose="020B0503020204020204" pitchFamily="34" charset="-122"/>
              </a:rPr>
              <a:t>不可或缺的实现技术</a:t>
            </a:r>
            <a:endParaRPr lang="zh-CN" altLang="en-US" sz="3600" dirty="0"/>
          </a:p>
        </p:txBody>
      </p:sp>
      <p:sp>
        <p:nvSpPr>
          <p:cNvPr id="3" name="内容占位符 2">
            <a:extLst>
              <a:ext uri="{FF2B5EF4-FFF2-40B4-BE49-F238E27FC236}">
                <a16:creationId xmlns:a16="http://schemas.microsoft.com/office/drawing/2014/main" id="{7D54E4BF-F359-4924-8245-1DAC3ECC7A70}"/>
              </a:ext>
            </a:extLst>
          </p:cNvPr>
          <p:cNvSpPr>
            <a:spLocks noGrp="1"/>
          </p:cNvSpPr>
          <p:nvPr>
            <p:ph idx="1"/>
          </p:nvPr>
        </p:nvSpPr>
        <p:spPr>
          <a:xfrm>
            <a:off x="838200" y="1825625"/>
            <a:ext cx="5037667" cy="4351338"/>
          </a:xfrm>
        </p:spPr>
        <p:txBody>
          <a:bodyPr/>
          <a:lstStyle/>
          <a:p>
            <a:r>
              <a:rPr lang="zh-CN" altLang="en-US" dirty="0"/>
              <a:t>半导体</a:t>
            </a:r>
            <a:r>
              <a:rPr lang="en-US" altLang="zh-CN" dirty="0"/>
              <a:t>DRAM</a:t>
            </a:r>
          </a:p>
          <a:p>
            <a:pPr lvl="1"/>
            <a:r>
              <a:rPr lang="zh-CN" altLang="en-US" dirty="0"/>
              <a:t>单个</a:t>
            </a:r>
            <a:r>
              <a:rPr lang="en-US" altLang="zh-CN" dirty="0"/>
              <a:t>DRAM</a:t>
            </a:r>
            <a:r>
              <a:rPr lang="zh-CN" altLang="en-US" dirty="0"/>
              <a:t>芯片的容量每年增长</a:t>
            </a:r>
            <a:r>
              <a:rPr lang="en-US" altLang="zh-CN" dirty="0"/>
              <a:t>25%-40%</a:t>
            </a:r>
          </a:p>
          <a:p>
            <a:pPr lvl="1"/>
            <a:r>
              <a:rPr lang="en-US" altLang="zh-CN" dirty="0"/>
              <a:t>2-3</a:t>
            </a:r>
            <a:r>
              <a:rPr lang="zh-CN" altLang="en-US" dirty="0"/>
              <a:t>年翻倍</a:t>
            </a:r>
          </a:p>
        </p:txBody>
      </p:sp>
      <p:pic>
        <p:nvPicPr>
          <p:cNvPr id="3074" name="Picture 2" descr="小科普 | DIMM内存是啥？和我们说的DDR有啥关系？">
            <a:extLst>
              <a:ext uri="{FF2B5EF4-FFF2-40B4-BE49-F238E27FC236}">
                <a16:creationId xmlns:a16="http://schemas.microsoft.com/office/drawing/2014/main" id="{9DACE091-603F-46D3-BF06-31A93349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254" y="1027906"/>
            <a:ext cx="5857345" cy="465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4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9DB49-BABC-41FF-8323-E527839F3265}"/>
              </a:ext>
            </a:extLst>
          </p:cNvPr>
          <p:cNvSpPr>
            <a:spLocks noGrp="1"/>
          </p:cNvSpPr>
          <p:nvPr>
            <p:ph type="title"/>
          </p:nvPr>
        </p:nvSpPr>
        <p:spPr/>
        <p:txBody>
          <a:bodyPr>
            <a:normAutofit/>
          </a:bodyPr>
          <a:lstStyle/>
          <a:p>
            <a:r>
              <a:rPr lang="zh-CN" altLang="en-US" sz="3600" dirty="0">
                <a:latin typeface="微软雅黑" panose="020B0503020204020204" pitchFamily="34" charset="-122"/>
                <a:ea typeface="微软雅黑" panose="020B0503020204020204" pitchFamily="34" charset="-122"/>
              </a:rPr>
              <a:t>不可或缺的实现技术</a:t>
            </a:r>
            <a:endParaRPr lang="zh-CN" altLang="en-US" sz="3600" dirty="0"/>
          </a:p>
        </p:txBody>
      </p:sp>
      <p:sp>
        <p:nvSpPr>
          <p:cNvPr id="3" name="内容占位符 2">
            <a:extLst>
              <a:ext uri="{FF2B5EF4-FFF2-40B4-BE49-F238E27FC236}">
                <a16:creationId xmlns:a16="http://schemas.microsoft.com/office/drawing/2014/main" id="{4C100E38-429E-40BB-8007-A5CE178C197D}"/>
              </a:ext>
            </a:extLst>
          </p:cNvPr>
          <p:cNvSpPr>
            <a:spLocks noGrp="1"/>
          </p:cNvSpPr>
          <p:nvPr>
            <p:ph idx="1"/>
          </p:nvPr>
        </p:nvSpPr>
        <p:spPr>
          <a:xfrm>
            <a:off x="838200" y="1825625"/>
            <a:ext cx="4969933" cy="4351338"/>
          </a:xfrm>
        </p:spPr>
        <p:txBody>
          <a:bodyPr/>
          <a:lstStyle/>
          <a:p>
            <a:r>
              <a:rPr lang="zh-CN" altLang="en-US" dirty="0"/>
              <a:t>半导体闪存</a:t>
            </a:r>
            <a:endParaRPr lang="en-US" altLang="zh-CN" dirty="0"/>
          </a:p>
          <a:p>
            <a:pPr lvl="1"/>
            <a:r>
              <a:rPr lang="zh-CN" altLang="en-US" dirty="0"/>
              <a:t>单个芯片每年增长</a:t>
            </a:r>
            <a:r>
              <a:rPr lang="en-US" altLang="zh-CN" dirty="0"/>
              <a:t>50%-60%</a:t>
            </a:r>
            <a:r>
              <a:rPr lang="zh-CN" altLang="en-US" dirty="0"/>
              <a:t>；</a:t>
            </a:r>
            <a:endParaRPr lang="en-US" altLang="zh-CN" dirty="0"/>
          </a:p>
          <a:p>
            <a:pPr lvl="1"/>
            <a:r>
              <a:rPr lang="zh-CN" altLang="en-US" dirty="0"/>
              <a:t>每比特的价格约是</a:t>
            </a:r>
            <a:r>
              <a:rPr lang="en-US" altLang="zh-CN" dirty="0"/>
              <a:t>DRAM</a:t>
            </a:r>
            <a:r>
              <a:rPr lang="zh-CN" altLang="en-US" dirty="0"/>
              <a:t>价格的</a:t>
            </a:r>
            <a:r>
              <a:rPr lang="en-US" altLang="zh-CN" dirty="0"/>
              <a:t>1/15~1/20</a:t>
            </a:r>
            <a:r>
              <a:rPr lang="zh-CN" altLang="en-US" dirty="0"/>
              <a:t>。</a:t>
            </a:r>
          </a:p>
        </p:txBody>
      </p:sp>
      <p:pic>
        <p:nvPicPr>
          <p:cNvPr id="4100" name="Picture 4">
            <a:extLst>
              <a:ext uri="{FF2B5EF4-FFF2-40B4-BE49-F238E27FC236}">
                <a16:creationId xmlns:a16="http://schemas.microsoft.com/office/drawing/2014/main" id="{DC52EE04-C5D3-44C6-9DE9-206404933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539" y="592666"/>
            <a:ext cx="4952858" cy="3216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1B2D78E-BBEA-4D03-B703-744266543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193" y="3901187"/>
            <a:ext cx="2749550" cy="246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44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4F104-6DB8-4E44-8191-1492840AD5EF}"/>
              </a:ext>
            </a:extLst>
          </p:cNvPr>
          <p:cNvSpPr>
            <a:spLocks noGrp="1"/>
          </p:cNvSpPr>
          <p:nvPr>
            <p:ph type="title"/>
          </p:nvPr>
        </p:nvSpPr>
        <p:spPr/>
        <p:txBody>
          <a:bodyPr/>
          <a:lstStyle/>
          <a:p>
            <a:r>
              <a:rPr lang="zh-CN" altLang="en-US" sz="4400" dirty="0">
                <a:latin typeface="微软雅黑" panose="020B0503020204020204" pitchFamily="34" charset="-122"/>
                <a:ea typeface="微软雅黑" panose="020B0503020204020204" pitchFamily="34" charset="-122"/>
              </a:rPr>
              <a:t>不可或缺的实现技术</a:t>
            </a:r>
            <a:endParaRPr lang="zh-CN" altLang="en-US" dirty="0"/>
          </a:p>
        </p:txBody>
      </p:sp>
      <p:sp>
        <p:nvSpPr>
          <p:cNvPr id="3" name="内容占位符 2">
            <a:extLst>
              <a:ext uri="{FF2B5EF4-FFF2-40B4-BE49-F238E27FC236}">
                <a16:creationId xmlns:a16="http://schemas.microsoft.com/office/drawing/2014/main" id="{716BD8C2-98AF-402B-9661-DF491753BED9}"/>
              </a:ext>
            </a:extLst>
          </p:cNvPr>
          <p:cNvSpPr>
            <a:spLocks noGrp="1"/>
          </p:cNvSpPr>
          <p:nvPr>
            <p:ph idx="1"/>
          </p:nvPr>
        </p:nvSpPr>
        <p:spPr>
          <a:xfrm>
            <a:off x="838200" y="1825625"/>
            <a:ext cx="4114800" cy="4351338"/>
          </a:xfrm>
        </p:spPr>
        <p:txBody>
          <a:bodyPr/>
          <a:lstStyle/>
          <a:p>
            <a:r>
              <a:rPr lang="zh-CN" altLang="en-US" dirty="0"/>
              <a:t>磁盘技术</a:t>
            </a:r>
            <a:endParaRPr lang="en-US" altLang="zh-CN" dirty="0"/>
          </a:p>
          <a:p>
            <a:pPr lvl="1"/>
            <a:r>
              <a:rPr lang="zh-CN" altLang="en-US" dirty="0"/>
              <a:t>磁盘密度每年提高约</a:t>
            </a:r>
            <a:r>
              <a:rPr lang="en-US" altLang="zh-CN" dirty="0"/>
              <a:t>40%</a:t>
            </a:r>
            <a:r>
              <a:rPr lang="zh-CN" altLang="en-US" dirty="0"/>
              <a:t>，</a:t>
            </a:r>
            <a:endParaRPr lang="en-US" altLang="zh-CN" dirty="0"/>
          </a:p>
          <a:p>
            <a:pPr lvl="1"/>
            <a:r>
              <a:rPr lang="zh-CN" altLang="en-US" dirty="0"/>
              <a:t>每比特价格约是</a:t>
            </a:r>
            <a:r>
              <a:rPr lang="en-US" altLang="zh-CN" dirty="0"/>
              <a:t>DRAM</a:t>
            </a:r>
            <a:r>
              <a:rPr lang="zh-CN" altLang="en-US" dirty="0"/>
              <a:t>的</a:t>
            </a:r>
            <a:r>
              <a:rPr lang="en-US" altLang="zh-CN" dirty="0"/>
              <a:t>1/300~1/500</a:t>
            </a:r>
            <a:r>
              <a:rPr lang="zh-CN" altLang="en-US" dirty="0"/>
              <a:t>。</a:t>
            </a:r>
            <a:endParaRPr lang="en-US" altLang="zh-CN" dirty="0"/>
          </a:p>
          <a:p>
            <a:pPr lvl="1"/>
            <a:endParaRPr lang="zh-CN" altLang="en-US" dirty="0"/>
          </a:p>
        </p:txBody>
      </p:sp>
      <p:pic>
        <p:nvPicPr>
          <p:cNvPr id="5122" name="Picture 2">
            <a:extLst>
              <a:ext uri="{FF2B5EF4-FFF2-40B4-BE49-F238E27FC236}">
                <a16:creationId xmlns:a16="http://schemas.microsoft.com/office/drawing/2014/main" id="{553C7044-09F4-4421-8B3C-F184476EA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467" y="1999720"/>
            <a:ext cx="6261068" cy="449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7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97335-E8BA-4B62-9C67-518BBFF4C4D1}"/>
              </a:ext>
            </a:extLst>
          </p:cNvPr>
          <p:cNvSpPr>
            <a:spLocks noGrp="1"/>
          </p:cNvSpPr>
          <p:nvPr>
            <p:ph type="title"/>
          </p:nvPr>
        </p:nvSpPr>
        <p:spPr/>
        <p:txBody>
          <a:bodyPr/>
          <a:lstStyle/>
          <a:p>
            <a:r>
              <a:rPr lang="zh-CN" altLang="en-US" sz="4400" dirty="0">
                <a:latin typeface="微软雅黑" panose="020B0503020204020204" pitchFamily="34" charset="-122"/>
                <a:ea typeface="微软雅黑" panose="020B0503020204020204" pitchFamily="34" charset="-122"/>
              </a:rPr>
              <a:t>不可或缺的实现技术</a:t>
            </a:r>
            <a:endParaRPr lang="zh-CN" altLang="en-US" dirty="0"/>
          </a:p>
        </p:txBody>
      </p:sp>
      <p:sp>
        <p:nvSpPr>
          <p:cNvPr id="3" name="内容占位符 2">
            <a:extLst>
              <a:ext uri="{FF2B5EF4-FFF2-40B4-BE49-F238E27FC236}">
                <a16:creationId xmlns:a16="http://schemas.microsoft.com/office/drawing/2014/main" id="{2AE11DA9-A7E2-40D4-8BFB-C4F08660B7FA}"/>
              </a:ext>
            </a:extLst>
          </p:cNvPr>
          <p:cNvSpPr>
            <a:spLocks noGrp="1"/>
          </p:cNvSpPr>
          <p:nvPr>
            <p:ph idx="1"/>
          </p:nvPr>
        </p:nvSpPr>
        <p:spPr>
          <a:xfrm>
            <a:off x="838200" y="1825625"/>
            <a:ext cx="5918200" cy="4351338"/>
          </a:xfrm>
        </p:spPr>
        <p:txBody>
          <a:bodyPr/>
          <a:lstStyle/>
          <a:p>
            <a:r>
              <a:rPr lang="zh-CN" altLang="en-US" dirty="0"/>
              <a:t>网络技术</a:t>
            </a:r>
            <a:endParaRPr lang="en-US" altLang="zh-CN" dirty="0"/>
          </a:p>
          <a:p>
            <a:pPr lvl="1"/>
            <a:r>
              <a:rPr lang="zh-CN" altLang="en-US" dirty="0"/>
              <a:t>取决于交换机性能和传输系统的性能。</a:t>
            </a:r>
            <a:endParaRPr lang="en-US" altLang="zh-CN" dirty="0"/>
          </a:p>
          <a:p>
            <a:pPr lvl="1"/>
            <a:r>
              <a:rPr lang="zh-CN" altLang="en-US" dirty="0"/>
              <a:t>以太网为例：</a:t>
            </a:r>
            <a:r>
              <a:rPr lang="en-US" altLang="zh-CN" dirty="0"/>
              <a:t>20</a:t>
            </a:r>
            <a:r>
              <a:rPr lang="zh-CN" altLang="en-US" dirty="0"/>
              <a:t>世纪</a:t>
            </a:r>
            <a:r>
              <a:rPr lang="en-US" altLang="zh-CN" dirty="0"/>
              <a:t>80</a:t>
            </a:r>
            <a:r>
              <a:rPr lang="zh-CN" altLang="en-US" dirty="0"/>
              <a:t>年代的</a:t>
            </a:r>
            <a:r>
              <a:rPr lang="en-US" altLang="zh-CN" dirty="0"/>
              <a:t>802.3</a:t>
            </a:r>
            <a:r>
              <a:rPr lang="zh-CN" altLang="en-US" dirty="0"/>
              <a:t>标准的</a:t>
            </a:r>
            <a:r>
              <a:rPr lang="en-US" altLang="zh-CN" dirty="0"/>
              <a:t>10Mbit/s——2010</a:t>
            </a:r>
            <a:r>
              <a:rPr lang="zh-CN" altLang="en-US" dirty="0"/>
              <a:t>年</a:t>
            </a:r>
            <a:r>
              <a:rPr lang="en-US" altLang="zh-CN" dirty="0"/>
              <a:t>802.3.ba</a:t>
            </a:r>
            <a:r>
              <a:rPr lang="zh-CN" altLang="en-US" dirty="0"/>
              <a:t>标准的</a:t>
            </a:r>
            <a:r>
              <a:rPr lang="en-US" altLang="zh-CN" dirty="0"/>
              <a:t>40G~100Gbit/s</a:t>
            </a:r>
            <a:r>
              <a:rPr lang="zh-CN" altLang="en-US" dirty="0"/>
              <a:t>。</a:t>
            </a:r>
          </a:p>
        </p:txBody>
      </p:sp>
      <p:pic>
        <p:nvPicPr>
          <p:cNvPr id="6146" name="Picture 2">
            <a:extLst>
              <a:ext uri="{FF2B5EF4-FFF2-40B4-BE49-F238E27FC236}">
                <a16:creationId xmlns:a16="http://schemas.microsoft.com/office/drawing/2014/main" id="{9B9A92AE-22AC-4750-8884-DD901E0C50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570247"/>
            <a:ext cx="5264679" cy="35022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CC0C688-7938-40B6-894A-1CA189AEF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509" y="3548967"/>
            <a:ext cx="4822825" cy="285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23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8118" y="1363132"/>
            <a:ext cx="5717882" cy="2582335"/>
          </a:xfrm>
        </p:spPr>
        <p:txBody>
          <a:bodyPr>
            <a:normAutofit fontScale="92500"/>
          </a:bodyPr>
          <a:lstStyle/>
          <a:p>
            <a:pPr marL="0" indent="300038">
              <a:lnSpc>
                <a:spcPct val="150000"/>
              </a:lnSpc>
            </a:pPr>
            <a:r>
              <a:rPr lang="zh-CN" altLang="en-US" sz="3000" dirty="0">
                <a:latin typeface="微软雅黑 Light" panose="020B0502040204020203" pitchFamily="34" charset="-122"/>
                <a:ea typeface="微软雅黑 Light" panose="020B0502040204020203" pitchFamily="34" charset="-122"/>
              </a:rPr>
              <a:t>带宽 或 吞吐量</a:t>
            </a:r>
            <a:endParaRPr lang="en-US" altLang="zh-CN" sz="3000" dirty="0">
              <a:latin typeface="微软雅黑 Light" panose="020B0502040204020203" pitchFamily="34" charset="-122"/>
              <a:ea typeface="微软雅黑 Light" panose="020B0502040204020203" pitchFamily="34" charset="-122"/>
            </a:endParaRPr>
          </a:p>
          <a:p>
            <a:pPr marL="612000" lvl="2" indent="300038">
              <a:lnSpc>
                <a:spcPct val="150000"/>
              </a:lnSpc>
            </a:pPr>
            <a:r>
              <a:rPr lang="zh-CN" altLang="en-US" sz="2400" dirty="0">
                <a:latin typeface="微软雅黑 Light" panose="020B0502040204020203" pitchFamily="34" charset="-122"/>
                <a:ea typeface="微软雅黑 Light" panose="020B0502040204020203" pitchFamily="34" charset="-122"/>
              </a:rPr>
              <a:t>单位时间的工作量</a:t>
            </a:r>
            <a:endParaRPr lang="en-US" altLang="zh-CN" sz="2400" dirty="0">
              <a:latin typeface="微软雅黑 Light" panose="020B0502040204020203" pitchFamily="34" charset="-122"/>
              <a:ea typeface="微软雅黑 Light" panose="020B0502040204020203" pitchFamily="34" charset="-122"/>
            </a:endParaRPr>
          </a:p>
          <a:p>
            <a:pPr marL="612000" lvl="2" indent="300038">
              <a:lnSpc>
                <a:spcPct val="150000"/>
              </a:lnSpc>
            </a:pPr>
            <a:r>
              <a:rPr lang="zh-CN" altLang="en-US" sz="2400" dirty="0">
                <a:latin typeface="微软雅黑 Light" panose="020B0502040204020203" pitchFamily="34" charset="-122"/>
                <a:ea typeface="微软雅黑 Light" panose="020B0502040204020203" pitchFamily="34" charset="-122"/>
              </a:rPr>
              <a:t>处理器的带宽增长 </a:t>
            </a:r>
            <a:r>
              <a:rPr lang="en-US" altLang="zh-CN" sz="2400" dirty="0">
                <a:latin typeface="微软雅黑 Light" panose="020B0502040204020203" pitchFamily="34" charset="-122"/>
                <a:ea typeface="微软雅黑 Light" panose="020B0502040204020203" pitchFamily="34" charset="-122"/>
              </a:rPr>
              <a:t>32,000-40,000 </a:t>
            </a:r>
            <a:r>
              <a:rPr lang="zh-CN" altLang="en-US" sz="2400" dirty="0">
                <a:latin typeface="微软雅黑 Light" panose="020B0502040204020203" pitchFamily="34" charset="-122"/>
                <a:ea typeface="微软雅黑 Light" panose="020B0502040204020203" pitchFamily="34" charset="-122"/>
              </a:rPr>
              <a:t>倍</a:t>
            </a:r>
            <a:endParaRPr lang="en-US" altLang="zh-CN" sz="2400" dirty="0">
              <a:latin typeface="微软雅黑 Light" panose="020B0502040204020203" pitchFamily="34" charset="-122"/>
              <a:ea typeface="微软雅黑 Light" panose="020B0502040204020203" pitchFamily="34" charset="-122"/>
            </a:endParaRPr>
          </a:p>
          <a:p>
            <a:pPr marL="612000" lvl="2" indent="300038">
              <a:lnSpc>
                <a:spcPct val="150000"/>
              </a:lnSpc>
            </a:pPr>
            <a:r>
              <a:rPr lang="zh-CN" altLang="en-US" sz="2400" dirty="0">
                <a:latin typeface="微软雅黑 Light" panose="020B0502040204020203" pitchFamily="34" charset="-122"/>
                <a:ea typeface="微软雅黑 Light" panose="020B0502040204020203" pitchFamily="34" charset="-122"/>
              </a:rPr>
              <a:t>内存和磁盘的带宽增长 </a:t>
            </a:r>
            <a:r>
              <a:rPr lang="en-US" altLang="zh-CN" sz="2400" dirty="0">
                <a:latin typeface="微软雅黑 Light" panose="020B0502040204020203" pitchFamily="34" charset="-122"/>
                <a:ea typeface="微软雅黑 Light" panose="020B0502040204020203" pitchFamily="34" charset="-122"/>
              </a:rPr>
              <a:t>300-1200 </a:t>
            </a:r>
            <a:r>
              <a:rPr lang="zh-CN" altLang="en-US" sz="2400" dirty="0">
                <a:latin typeface="微软雅黑 Light" panose="020B0502040204020203" pitchFamily="34" charset="-122"/>
                <a:ea typeface="微软雅黑 Light" panose="020B0502040204020203" pitchFamily="34" charset="-122"/>
              </a:rPr>
              <a:t>倍</a:t>
            </a:r>
            <a:endParaRPr lang="en-US" altLang="zh-CN" sz="2400" dirty="0">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48B3CEB6-1A75-4563-AB12-415C438DF832}"/>
              </a:ext>
            </a:extLst>
          </p:cNvPr>
          <p:cNvSpPr txBox="1"/>
          <p:nvPr/>
        </p:nvSpPr>
        <p:spPr>
          <a:xfrm>
            <a:off x="1032933" y="319098"/>
            <a:ext cx="6096000" cy="829073"/>
          </a:xfrm>
          <a:prstGeom prst="rect">
            <a:avLst/>
          </a:prstGeom>
          <a:noFill/>
        </p:spPr>
        <p:txBody>
          <a:bodyPr wrap="square">
            <a:spAutoFit/>
          </a:bodyPr>
          <a:lstStyle/>
          <a:p>
            <a:pPr marL="0" indent="0">
              <a:lnSpc>
                <a:spcPct val="150000"/>
              </a:lnSpc>
              <a:buNone/>
            </a:pPr>
            <a:r>
              <a:rPr lang="en-US" altLang="zh-CN" sz="3600" dirty="0">
                <a:latin typeface="微软雅黑" panose="020B0503020204020204" pitchFamily="34" charset="-122"/>
                <a:ea typeface="微软雅黑" panose="020B0503020204020204" pitchFamily="34" charset="-122"/>
              </a:rPr>
              <a:t>2.  </a:t>
            </a:r>
            <a:r>
              <a:rPr lang="zh-CN" altLang="en-US" sz="3600" dirty="0">
                <a:latin typeface="微软雅黑" panose="020B0503020204020204" pitchFamily="34" charset="-122"/>
                <a:ea typeface="微软雅黑" panose="020B0503020204020204" pitchFamily="34" charset="-122"/>
              </a:rPr>
              <a:t>性能趋势：带宽和延迟</a:t>
            </a:r>
            <a:endParaRPr lang="en-US" altLang="zh-CN" sz="4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0F0BC03-53D8-4AC5-AF4B-33471AA81260}"/>
              </a:ext>
            </a:extLst>
          </p:cNvPr>
          <p:cNvSpPr txBox="1"/>
          <p:nvPr/>
        </p:nvSpPr>
        <p:spPr>
          <a:xfrm>
            <a:off x="6434666" y="1363133"/>
            <a:ext cx="5379215" cy="239693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延迟 或 响应时间</a:t>
            </a:r>
            <a:endParaRPr lang="en-US" altLang="zh-CN" sz="2800" dirty="0">
              <a:latin typeface="微软雅黑 Light" panose="020B0502040204020203" pitchFamily="34" charset="-122"/>
              <a:ea typeface="微软雅黑 Light" panose="020B0502040204020203" pitchFamily="34" charset="-122"/>
            </a:endParaRPr>
          </a:p>
          <a:p>
            <a:pPr marL="645750" lvl="2" indent="-285750">
              <a:lnSpc>
                <a:spcPct val="150000"/>
              </a:lnSpc>
              <a:spcBef>
                <a:spcPts val="500"/>
              </a:spcBef>
              <a:buFont typeface="Arial" panose="020B0604020202020204" pitchFamily="34" charset="0"/>
              <a:buChar char="•"/>
            </a:pPr>
            <a:r>
              <a:rPr lang="zh-CN" altLang="en-US" sz="2200" dirty="0">
                <a:latin typeface="微软雅黑 Light" panose="020B0502040204020203" pitchFamily="34" charset="-122"/>
                <a:ea typeface="微软雅黑 Light" panose="020B0502040204020203" pitchFamily="34" charset="-122"/>
              </a:rPr>
              <a:t>一个事件从开始到完成所经历的时间</a:t>
            </a:r>
            <a:endParaRPr lang="en-US" altLang="zh-CN" sz="2200" dirty="0">
              <a:latin typeface="微软雅黑 Light" panose="020B0502040204020203" pitchFamily="34" charset="-122"/>
              <a:ea typeface="微软雅黑 Light" panose="020B0502040204020203" pitchFamily="34" charset="-122"/>
            </a:endParaRPr>
          </a:p>
          <a:p>
            <a:pPr marL="645750" lvl="2" indent="-285750">
              <a:lnSpc>
                <a:spcPct val="150000"/>
              </a:lnSpc>
              <a:spcBef>
                <a:spcPts val="500"/>
              </a:spcBef>
              <a:buFont typeface="Arial" panose="020B0604020202020204" pitchFamily="34" charset="0"/>
              <a:buChar char="•"/>
            </a:pPr>
            <a:r>
              <a:rPr lang="zh-CN" altLang="en-US" sz="2200" dirty="0">
                <a:latin typeface="微软雅黑 Light" panose="020B0502040204020203" pitchFamily="34" charset="-122"/>
                <a:ea typeface="微软雅黑 Light" panose="020B0502040204020203" pitchFamily="34" charset="-122"/>
              </a:rPr>
              <a:t>处理器响应时间改进 </a:t>
            </a:r>
            <a:r>
              <a:rPr lang="en-US" altLang="zh-CN" sz="2200" dirty="0">
                <a:latin typeface="微软雅黑 Light" panose="020B0502040204020203" pitchFamily="34" charset="-122"/>
                <a:ea typeface="微软雅黑 Light" panose="020B0502040204020203" pitchFamily="34" charset="-122"/>
              </a:rPr>
              <a:t>50-90 </a:t>
            </a:r>
            <a:r>
              <a:rPr lang="zh-CN" altLang="en-US" sz="2200" dirty="0">
                <a:latin typeface="微软雅黑 Light" panose="020B0502040204020203" pitchFamily="34" charset="-122"/>
                <a:ea typeface="微软雅黑 Light" panose="020B0502040204020203" pitchFamily="34" charset="-122"/>
              </a:rPr>
              <a:t>倍</a:t>
            </a:r>
            <a:endParaRPr lang="en-US" altLang="zh-CN" sz="2200" dirty="0">
              <a:latin typeface="微软雅黑 Light" panose="020B0502040204020203" pitchFamily="34" charset="-122"/>
              <a:ea typeface="微软雅黑 Light" panose="020B0502040204020203" pitchFamily="34" charset="-122"/>
            </a:endParaRPr>
          </a:p>
          <a:p>
            <a:pPr marL="645750" lvl="2" indent="-285750">
              <a:lnSpc>
                <a:spcPct val="150000"/>
              </a:lnSpc>
              <a:spcBef>
                <a:spcPts val="500"/>
              </a:spcBef>
              <a:buFont typeface="Arial" panose="020B0604020202020204" pitchFamily="34" charset="0"/>
              <a:buChar char="•"/>
            </a:pPr>
            <a:r>
              <a:rPr lang="zh-CN" altLang="en-US" sz="2200" dirty="0">
                <a:latin typeface="微软雅黑 Light" panose="020B0502040204020203" pitchFamily="34" charset="-122"/>
                <a:ea typeface="微软雅黑 Light" panose="020B0502040204020203" pitchFamily="34" charset="-122"/>
              </a:rPr>
              <a:t>内存和磁盘的响应时间改进 </a:t>
            </a:r>
            <a:r>
              <a:rPr lang="en-US" altLang="zh-CN" sz="2200" dirty="0">
                <a:latin typeface="微软雅黑 Light" panose="020B0502040204020203" pitchFamily="34" charset="-122"/>
                <a:ea typeface="微软雅黑 Light" panose="020B0502040204020203" pitchFamily="34" charset="-122"/>
              </a:rPr>
              <a:t>6-8 </a:t>
            </a:r>
            <a:r>
              <a:rPr lang="zh-CN" altLang="en-US" sz="2200" dirty="0">
                <a:latin typeface="微软雅黑 Light" panose="020B0502040204020203" pitchFamily="34" charset="-122"/>
                <a:ea typeface="微软雅黑 Light" panose="020B0502040204020203" pitchFamily="34" charset="-122"/>
              </a:rPr>
              <a:t>倍</a:t>
            </a:r>
            <a:endParaRPr lang="en-US" altLang="zh-CN" sz="2200" dirty="0">
              <a:latin typeface="微软雅黑 Light" panose="020B0502040204020203" pitchFamily="34" charset="-122"/>
              <a:ea typeface="微软雅黑 Light" panose="020B0502040204020203" pitchFamily="34" charset="-122"/>
            </a:endParaRPr>
          </a:p>
        </p:txBody>
      </p:sp>
      <p:sp>
        <p:nvSpPr>
          <p:cNvPr id="8" name="文本框 7">
            <a:extLst>
              <a:ext uri="{FF2B5EF4-FFF2-40B4-BE49-F238E27FC236}">
                <a16:creationId xmlns:a16="http://schemas.microsoft.com/office/drawing/2014/main" id="{8EAA6461-2D47-43B7-B26E-EECC19507134}"/>
              </a:ext>
            </a:extLst>
          </p:cNvPr>
          <p:cNvSpPr txBox="1"/>
          <p:nvPr/>
        </p:nvSpPr>
        <p:spPr>
          <a:xfrm>
            <a:off x="457200" y="4383350"/>
            <a:ext cx="11356681" cy="1311706"/>
          </a:xfrm>
          <a:prstGeom prst="rect">
            <a:avLst/>
          </a:prstGeom>
          <a:noFill/>
        </p:spPr>
        <p:txBody>
          <a:bodyPr wrap="square">
            <a:spAutoFit/>
          </a:bodyPr>
          <a:lstStyle/>
          <a:p>
            <a:pPr marL="180975" lvl="2" indent="450850">
              <a:lnSpc>
                <a:spcPct val="150000"/>
              </a:lnSpc>
              <a:buNone/>
            </a:pPr>
            <a:r>
              <a:rPr lang="zh-CN" altLang="en-US" sz="2800" dirty="0">
                <a:latin typeface="微软雅黑 Light" panose="020B0502040204020203" pitchFamily="34" charset="-122"/>
                <a:ea typeface="微软雅黑 Light" panose="020B0502040204020203" pitchFamily="34" charset="-122"/>
              </a:rPr>
              <a:t>在这些技术的发展过程中，带宽的改进要明显优于延迟。一个简单的经验法则是：带宽的增长速度至少是延迟改进速度的平方。</a:t>
            </a:r>
            <a:endParaRPr lang="en-US" altLang="zh-CN"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01400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832757"/>
          </a:xfrm>
        </p:spPr>
        <p:txBody>
          <a:bodyPr>
            <a:normAutofit/>
          </a:bodyPr>
          <a:lstStyle/>
          <a:p>
            <a:r>
              <a:rPr lang="en-US" altLang="zh-CN" sz="3600" dirty="0">
                <a:latin typeface="微软雅黑 Light" panose="020B0502040204020203" pitchFamily="34" charset="-122"/>
                <a:ea typeface="微软雅黑 Light" panose="020B0502040204020203" pitchFamily="34" charset="-122"/>
              </a:rPr>
              <a:t>1.1 </a:t>
            </a:r>
            <a:r>
              <a:rPr lang="zh-CN" altLang="en-US" sz="3600" dirty="0">
                <a:latin typeface="微软雅黑 Light" panose="020B0502040204020203" pitchFamily="34" charset="-122"/>
                <a:ea typeface="微软雅黑 Light" panose="020B0502040204020203" pitchFamily="34" charset="-122"/>
              </a:rPr>
              <a:t>引言</a:t>
            </a:r>
          </a:p>
        </p:txBody>
      </p:sp>
      <p:pic>
        <p:nvPicPr>
          <p:cNvPr id="6" name="图片 5">
            <a:extLst>
              <a:ext uri="{FF2B5EF4-FFF2-40B4-BE49-F238E27FC236}">
                <a16:creationId xmlns:a16="http://schemas.microsoft.com/office/drawing/2014/main" id="{75D4CA3B-78C7-4C14-B25A-8FAA4464B789}"/>
              </a:ext>
            </a:extLst>
          </p:cNvPr>
          <p:cNvPicPr>
            <a:picLocks noChangeAspect="1"/>
          </p:cNvPicPr>
          <p:nvPr/>
        </p:nvPicPr>
        <p:blipFill>
          <a:blip r:embed="rId2"/>
          <a:stretch>
            <a:fillRect/>
          </a:stretch>
        </p:blipFill>
        <p:spPr>
          <a:xfrm>
            <a:off x="614597" y="1074357"/>
            <a:ext cx="11352623" cy="4876738"/>
          </a:xfrm>
          <a:prstGeom prst="rect">
            <a:avLst/>
          </a:prstGeom>
        </p:spPr>
      </p:pic>
    </p:spTree>
    <p:extLst>
      <p:ext uri="{BB962C8B-B14F-4D97-AF65-F5344CB8AC3E}">
        <p14:creationId xmlns:p14="http://schemas.microsoft.com/office/powerpoint/2010/main" val="139627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3000" y="1598680"/>
            <a:ext cx="11685998" cy="4658188"/>
          </a:xfrm>
        </p:spPr>
        <p:txBody>
          <a:bodyPr/>
          <a:lstStyle/>
          <a:p>
            <a:pPr lvl="1">
              <a:lnSpc>
                <a:spcPct val="150000"/>
              </a:lnSpc>
            </a:pPr>
            <a:r>
              <a:rPr lang="zh-CN" altLang="en-US" sz="2800" dirty="0">
                <a:latin typeface="微软雅黑 Light" panose="020B0502040204020203" pitchFamily="34" charset="-122"/>
                <a:ea typeface="微软雅黑 Light" panose="020B0502040204020203" pitchFamily="34" charset="-122"/>
              </a:rPr>
              <a:t>集成电路的制造工艺是以</a:t>
            </a:r>
            <a:r>
              <a:rPr lang="zh-CN" altLang="en-US" sz="2800" b="1" dirty="0">
                <a:latin typeface="微软雅黑 Light" panose="020B0502040204020203" pitchFamily="34" charset="-122"/>
                <a:ea typeface="微软雅黑 Light" panose="020B0502040204020203" pitchFamily="34" charset="-122"/>
              </a:rPr>
              <a:t>特征尺寸</a:t>
            </a:r>
            <a:r>
              <a:rPr lang="zh-CN" altLang="en-US" sz="2800" dirty="0">
                <a:latin typeface="微软雅黑 Light" panose="020B0502040204020203" pitchFamily="34" charset="-122"/>
                <a:ea typeface="微软雅黑 Light" panose="020B0502040204020203" pitchFamily="34" charset="-122"/>
              </a:rPr>
              <a:t>来衡量的</a:t>
            </a:r>
            <a:endParaRPr lang="en-US" altLang="zh-CN" sz="2800" dirty="0">
              <a:latin typeface="微软雅黑 Light" panose="020B0502040204020203" pitchFamily="34" charset="-122"/>
              <a:ea typeface="微软雅黑 Light" panose="020B0502040204020203" pitchFamily="34" charset="-122"/>
            </a:endParaRPr>
          </a:p>
          <a:p>
            <a:pPr lvl="2">
              <a:lnSpc>
                <a:spcPct val="150000"/>
              </a:lnSpc>
            </a:pPr>
            <a:r>
              <a:rPr lang="zh-CN" altLang="en-US" sz="2400" dirty="0">
                <a:latin typeface="微软雅黑 Light" panose="020B0502040204020203" pitchFamily="34" charset="-122"/>
                <a:ea typeface="微软雅黑 Light" panose="020B0502040204020203" pitchFamily="34" charset="-122"/>
              </a:rPr>
              <a:t>特征尺寸 就是一个晶体管或者一条连线在</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方向或者</a:t>
            </a:r>
            <a:r>
              <a:rPr lang="en-US" altLang="zh-CN" sz="2400" dirty="0">
                <a:latin typeface="微软雅黑 Light" panose="020B0502040204020203" pitchFamily="34" charset="-122"/>
                <a:ea typeface="微软雅黑 Light" panose="020B0502040204020203" pitchFamily="34" charset="-122"/>
              </a:rPr>
              <a:t>y</a:t>
            </a:r>
            <a:r>
              <a:rPr lang="zh-CN" altLang="en-US" sz="2400" dirty="0">
                <a:latin typeface="微软雅黑 Light" panose="020B0502040204020203" pitchFamily="34" charset="-122"/>
                <a:ea typeface="微软雅黑 Light" panose="020B0502040204020203" pitchFamily="34" charset="-122"/>
              </a:rPr>
              <a:t>方向的最小尺寸。</a:t>
            </a:r>
            <a:endParaRPr lang="en-US" altLang="zh-CN" sz="2400" dirty="0">
              <a:latin typeface="微软雅黑 Light" panose="020B0502040204020203" pitchFamily="34" charset="-122"/>
              <a:ea typeface="微软雅黑 Light" panose="020B0502040204020203" pitchFamily="34" charset="-122"/>
            </a:endParaRPr>
          </a:p>
          <a:p>
            <a:pPr lvl="2">
              <a:lnSpc>
                <a:spcPct val="150000"/>
              </a:lnSpc>
            </a:pPr>
            <a:r>
              <a:rPr lang="zh-CN" altLang="en-US" sz="2400" dirty="0">
                <a:latin typeface="微软雅黑 Light" panose="020B0502040204020203" pitchFamily="34" charset="-122"/>
                <a:ea typeface="微软雅黑 Light" panose="020B0502040204020203" pitchFamily="34" charset="-122"/>
              </a:rPr>
              <a:t>特征尺寸：</a:t>
            </a:r>
            <a:r>
              <a:rPr lang="en-US" altLang="zh-CN" sz="2400" dirty="0">
                <a:latin typeface="微软雅黑 Light" panose="020B0502040204020203" pitchFamily="34" charset="-122"/>
                <a:ea typeface="微软雅黑 Light" panose="020B0502040204020203" pitchFamily="34" charset="-122"/>
              </a:rPr>
              <a:t>1971</a:t>
            </a:r>
            <a:r>
              <a:rPr lang="zh-CN" altLang="en-US" sz="2400" dirty="0">
                <a:latin typeface="微软雅黑 Light" panose="020B0502040204020203" pitchFamily="34" charset="-122"/>
                <a:ea typeface="微软雅黑 Light" panose="020B0502040204020203" pitchFamily="34" charset="-122"/>
              </a:rPr>
              <a:t>为 </a:t>
            </a:r>
            <a:r>
              <a:rPr lang="en-US" altLang="zh-CN" sz="2400" dirty="0">
                <a:latin typeface="微软雅黑 Light" panose="020B0502040204020203" pitchFamily="34" charset="-122"/>
                <a:ea typeface="微软雅黑 Light" panose="020B0502040204020203" pitchFamily="34" charset="-122"/>
              </a:rPr>
              <a:t>10 </a:t>
            </a:r>
            <a:r>
              <a:rPr lang="zh-CN" altLang="en-US" sz="2400" dirty="0">
                <a:latin typeface="微软雅黑 Light" panose="020B0502040204020203" pitchFamily="34" charset="-122"/>
                <a:ea typeface="微软雅黑 Light" panose="020B0502040204020203" pitchFamily="34" charset="-122"/>
              </a:rPr>
              <a:t>微米， </a:t>
            </a:r>
            <a:r>
              <a:rPr lang="en-US" altLang="zh-CN" sz="2400" dirty="0">
                <a:latin typeface="微软雅黑 Light" panose="020B0502040204020203" pitchFamily="34" charset="-122"/>
                <a:ea typeface="微软雅黑 Light" panose="020B0502040204020203" pitchFamily="34" charset="-122"/>
              </a:rPr>
              <a:t>2011</a:t>
            </a:r>
            <a:r>
              <a:rPr lang="zh-CN" altLang="en-US" sz="2400" dirty="0">
                <a:latin typeface="微软雅黑 Light" panose="020B0502040204020203" pitchFamily="34" charset="-122"/>
                <a:ea typeface="微软雅黑 Light" panose="020B0502040204020203" pitchFamily="34" charset="-122"/>
              </a:rPr>
              <a:t>年</a:t>
            </a:r>
            <a:r>
              <a:rPr lang="en-US" altLang="zh-CN" sz="2400" dirty="0">
                <a:latin typeface="微软雅黑 Light" panose="020B0502040204020203" pitchFamily="34" charset="-122"/>
                <a:ea typeface="微软雅黑 Light" panose="020B0502040204020203" pitchFamily="34" charset="-122"/>
              </a:rPr>
              <a:t>0.032</a:t>
            </a:r>
            <a:r>
              <a:rPr lang="zh-CN" altLang="en-US" sz="2400" dirty="0">
                <a:latin typeface="微软雅黑 Light" panose="020B0502040204020203" pitchFamily="34" charset="-122"/>
                <a:ea typeface="微软雅黑 Light" panose="020B0502040204020203" pitchFamily="34" charset="-122"/>
              </a:rPr>
              <a:t>微米（</a:t>
            </a:r>
            <a:r>
              <a:rPr lang="en-US" altLang="zh-CN" sz="2400" dirty="0">
                <a:latin typeface="微软雅黑 Light" panose="020B0502040204020203" pitchFamily="34" charset="-122"/>
                <a:ea typeface="微软雅黑 Light" panose="020B0502040204020203" pitchFamily="34" charset="-122"/>
              </a:rPr>
              <a:t>32</a:t>
            </a:r>
            <a:r>
              <a:rPr lang="zh-CN" altLang="en-US" sz="2400" dirty="0">
                <a:latin typeface="微软雅黑 Light" panose="020B0502040204020203" pitchFamily="34" charset="-122"/>
                <a:ea typeface="微软雅黑 Light" panose="020B0502040204020203" pitchFamily="34" charset="-122"/>
              </a:rPr>
              <a:t>纳米技术），</a:t>
            </a:r>
            <a:r>
              <a:rPr lang="en-US" altLang="zh-CN" sz="2400" dirty="0">
                <a:latin typeface="微软雅黑 Light" panose="020B0502040204020203" pitchFamily="34" charset="-122"/>
                <a:ea typeface="微软雅黑 Light" panose="020B0502040204020203" pitchFamily="34" charset="-122"/>
              </a:rPr>
              <a:t>2017</a:t>
            </a:r>
            <a:r>
              <a:rPr lang="zh-CN" altLang="en-US" sz="2400" dirty="0">
                <a:latin typeface="微软雅黑 Light" panose="020B0502040204020203" pitchFamily="34" charset="-122"/>
                <a:ea typeface="微软雅黑 Light" panose="020B0502040204020203" pitchFamily="34" charset="-122"/>
              </a:rPr>
              <a:t>年 </a:t>
            </a:r>
            <a:r>
              <a:rPr lang="en-US" altLang="zh-CN" sz="2400" dirty="0">
                <a:latin typeface="微软雅黑 Light" panose="020B0502040204020203" pitchFamily="34" charset="-122"/>
                <a:ea typeface="微软雅黑 Light" panose="020B0502040204020203" pitchFamily="34" charset="-122"/>
              </a:rPr>
              <a:t>0 .016</a:t>
            </a:r>
            <a:r>
              <a:rPr lang="zh-CN" altLang="en-US" sz="2400" dirty="0">
                <a:latin typeface="微软雅黑 Light" panose="020B0502040204020203" pitchFamily="34" charset="-122"/>
                <a:ea typeface="微软雅黑 Light" panose="020B0502040204020203" pitchFamily="34" charset="-122"/>
              </a:rPr>
              <a:t>微米（</a:t>
            </a:r>
            <a:r>
              <a:rPr lang="en-US" altLang="zh-CN" sz="2400" dirty="0">
                <a:latin typeface="微软雅黑 Light" panose="020B0502040204020203" pitchFamily="34" charset="-122"/>
                <a:ea typeface="微软雅黑 Light" panose="020B0502040204020203" pitchFamily="34" charset="-122"/>
              </a:rPr>
              <a:t>16</a:t>
            </a:r>
            <a:r>
              <a:rPr lang="zh-CN" altLang="en-US" sz="2400" dirty="0">
                <a:latin typeface="微软雅黑 Light" panose="020B0502040204020203" pitchFamily="34" charset="-122"/>
                <a:ea typeface="微软雅黑 Light" panose="020B0502040204020203" pitchFamily="34" charset="-122"/>
              </a:rPr>
              <a:t>纳米技术）。</a:t>
            </a:r>
            <a:endParaRPr lang="en-US" altLang="zh-CN" sz="2400" dirty="0">
              <a:latin typeface="微软雅黑 Light" panose="020B0502040204020203" pitchFamily="34" charset="-122"/>
              <a:ea typeface="微软雅黑 Light" panose="020B0502040204020203" pitchFamily="34" charset="-122"/>
            </a:endParaRPr>
          </a:p>
          <a:p>
            <a:pPr lvl="2">
              <a:lnSpc>
                <a:spcPct val="150000"/>
              </a:lnSpc>
            </a:pPr>
            <a:r>
              <a:rPr lang="zh-CN" altLang="en-US" sz="2400" dirty="0">
                <a:latin typeface="微软雅黑 Light" panose="020B0502040204020203" pitchFamily="34" charset="-122"/>
                <a:ea typeface="微软雅黑 Light" panose="020B0502040204020203" pitchFamily="34" charset="-122"/>
              </a:rPr>
              <a:t>特征尺寸下降时，晶体管性能以线性提升。</a:t>
            </a:r>
            <a:endParaRPr lang="en-US" altLang="zh-CN" sz="2400" dirty="0">
              <a:latin typeface="微软雅黑 Light" panose="020B0502040204020203" pitchFamily="34" charset="-122"/>
              <a:ea typeface="微软雅黑 Light" panose="020B0502040204020203" pitchFamily="34" charset="-122"/>
            </a:endParaRPr>
          </a:p>
          <a:p>
            <a:pPr lvl="3">
              <a:lnSpc>
                <a:spcPct val="150000"/>
              </a:lnSpc>
            </a:pPr>
            <a:r>
              <a:rPr lang="zh-CN" altLang="en-US" dirty="0">
                <a:latin typeface="微软雅黑 Light" panose="020B0502040204020203" pitchFamily="34" charset="-122"/>
                <a:ea typeface="微软雅黑 Light" panose="020B0502040204020203" pitchFamily="34" charset="-122"/>
              </a:rPr>
              <a:t>随着特征尺寸缩小，连线会变短，但是单位长度的电阻和电容都会变差。和晶体管性能相比，连线延迟方面的改进少的可怜。</a:t>
            </a:r>
            <a:endParaRPr lang="en-US" altLang="zh-CN" dirty="0">
              <a:latin typeface="微软雅黑 Light" panose="020B0502040204020203" pitchFamily="34" charset="-122"/>
              <a:ea typeface="微软雅黑 Light" panose="020B0502040204020203" pitchFamily="34" charset="-122"/>
            </a:endParaRPr>
          </a:p>
          <a:p>
            <a:pPr lvl="2">
              <a:lnSpc>
                <a:spcPct val="150000"/>
              </a:lnSpc>
            </a:pPr>
            <a:r>
              <a:rPr lang="zh-CN" altLang="en-US" sz="2400" dirty="0">
                <a:latin typeface="微软雅黑 Light" panose="020B0502040204020203" pitchFamily="34" charset="-122"/>
                <a:ea typeface="微软雅黑 Light" panose="020B0502040204020203" pitchFamily="34" charset="-122"/>
              </a:rPr>
              <a:t>晶体管的密度将以平方曲线上升。</a:t>
            </a:r>
            <a:endParaRPr lang="en-US" altLang="zh-CN" sz="2400" dirty="0">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06FD6855-0EE6-4F0B-BED8-C1102ABC66B6}"/>
              </a:ext>
            </a:extLst>
          </p:cNvPr>
          <p:cNvSpPr txBox="1"/>
          <p:nvPr/>
        </p:nvSpPr>
        <p:spPr>
          <a:xfrm>
            <a:off x="526408" y="360837"/>
            <a:ext cx="11139183" cy="825419"/>
          </a:xfrm>
          <a:prstGeom prst="rect">
            <a:avLst/>
          </a:prstGeom>
          <a:noFill/>
        </p:spPr>
        <p:txBody>
          <a:bodyPr wrap="square">
            <a:spAutoFit/>
          </a:bodyPr>
          <a:lstStyle/>
          <a:p>
            <a:pPr marL="0" indent="0">
              <a:lnSpc>
                <a:spcPct val="150000"/>
              </a:lnSpc>
              <a:buNone/>
            </a:pPr>
            <a:r>
              <a:rPr lang="en-US" altLang="zh-CN" sz="3600" dirty="0">
                <a:latin typeface="微软雅黑" panose="020B0503020204020204" pitchFamily="34" charset="-122"/>
                <a:ea typeface="微软雅黑" panose="020B0503020204020204" pitchFamily="34" charset="-122"/>
              </a:rPr>
              <a:t>3.  </a:t>
            </a:r>
            <a:r>
              <a:rPr lang="zh-CN" altLang="en-US" sz="3600" dirty="0">
                <a:latin typeface="微软雅黑" panose="020B0503020204020204" pitchFamily="34" charset="-122"/>
                <a:ea typeface="微软雅黑" panose="020B0503020204020204" pitchFamily="34" charset="-122"/>
              </a:rPr>
              <a:t>晶体管（</a:t>
            </a:r>
            <a:r>
              <a:rPr lang="en-US" altLang="zh-CN" sz="3600" dirty="0">
                <a:latin typeface="微软雅黑" panose="020B0503020204020204" pitchFamily="34" charset="-122"/>
                <a:ea typeface="微软雅黑" panose="020B0503020204020204" pitchFamily="34" charset="-122"/>
              </a:rPr>
              <a:t>Transistors</a:t>
            </a:r>
            <a:r>
              <a:rPr lang="zh-CN" altLang="en-US" sz="3600" dirty="0">
                <a:latin typeface="微软雅黑" panose="020B0503020204020204" pitchFamily="34" charset="-122"/>
                <a:ea typeface="微软雅黑" panose="020B0503020204020204" pitchFamily="34" charset="-122"/>
              </a:rPr>
              <a:t>）性能与连线（</a:t>
            </a:r>
            <a:r>
              <a:rPr lang="en-US" altLang="zh-CN" sz="3600" dirty="0">
                <a:latin typeface="微软雅黑" panose="020B0503020204020204" pitchFamily="34" charset="-122"/>
                <a:ea typeface="微软雅黑" panose="020B0503020204020204" pitchFamily="34" charset="-122"/>
              </a:rPr>
              <a:t>wire</a:t>
            </a:r>
            <a:r>
              <a:rPr lang="zh-CN" altLang="en-US" sz="3600" dirty="0">
                <a:latin typeface="微软雅黑" panose="020B0503020204020204" pitchFamily="34" charset="-122"/>
                <a:ea typeface="微软雅黑" panose="020B0503020204020204" pitchFamily="34" charset="-122"/>
              </a:rPr>
              <a:t>）的发展</a:t>
            </a:r>
            <a:endParaRPr lang="en-US"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3629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9886" y="1634067"/>
            <a:ext cx="10515600" cy="4783668"/>
          </a:xfrm>
        </p:spPr>
        <p:txBody>
          <a:bodyPr>
            <a:normAutofit/>
          </a:bodyPr>
          <a:lstStyle/>
          <a:p>
            <a:pPr marL="514350" indent="-514350">
              <a:lnSpc>
                <a:spcPct val="150000"/>
              </a:lnSpc>
              <a:buAutoNum type="arabicPeriod"/>
            </a:pPr>
            <a:r>
              <a:rPr lang="zh-CN" altLang="en-US" dirty="0">
                <a:latin typeface="微软雅黑" panose="020B0503020204020204" pitchFamily="34" charset="-122"/>
                <a:ea typeface="微软雅黑" panose="020B0503020204020204" pitchFamily="34" charset="-122"/>
              </a:rPr>
              <a:t>性能   功耗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能耗</a:t>
            </a:r>
            <a:endParaRPr lang="en-US" altLang="zh-CN" dirty="0">
              <a:latin typeface="微软雅黑" panose="020B0503020204020204" pitchFamily="34" charset="-122"/>
              <a:ea typeface="微软雅黑" panose="020B0503020204020204" pitchFamily="34" charset="-122"/>
            </a:endParaRPr>
          </a:p>
          <a:p>
            <a:pPr indent="222250">
              <a:lnSpc>
                <a:spcPct val="150000"/>
              </a:lnSpc>
            </a:pPr>
            <a:r>
              <a:rPr lang="zh-CN" altLang="en-US" dirty="0">
                <a:latin typeface="微软雅黑 Light" panose="020B0502040204020203" pitchFamily="34" charset="-122"/>
                <a:ea typeface="微软雅黑 Light" panose="020B0502040204020203" pitchFamily="34" charset="-122"/>
              </a:rPr>
              <a:t>处理器需要的最大功耗。</a:t>
            </a:r>
            <a:endParaRPr lang="en-US" altLang="zh-CN" dirty="0">
              <a:latin typeface="微软雅黑 Light" panose="020B0502040204020203" pitchFamily="34" charset="-122"/>
              <a:ea typeface="微软雅黑 Light" panose="020B0502040204020203" pitchFamily="34" charset="-122"/>
            </a:endParaRPr>
          </a:p>
          <a:p>
            <a:pPr indent="222250">
              <a:lnSpc>
                <a:spcPct val="150000"/>
              </a:lnSpc>
            </a:pPr>
            <a:r>
              <a:rPr lang="zh-CN" altLang="en-US" dirty="0">
                <a:latin typeface="微软雅黑 Light" panose="020B0502040204020203" pitchFamily="34" charset="-122"/>
                <a:ea typeface="微软雅黑 Light" panose="020B0502040204020203" pitchFamily="34" charset="-122"/>
              </a:rPr>
              <a:t>持续功耗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热设计功耗 （</a:t>
            </a:r>
            <a:r>
              <a:rPr lang="en-US" altLang="zh-CN" dirty="0">
                <a:latin typeface="+mj-lt"/>
                <a:ea typeface="微软雅黑 Light" panose="020B0502040204020203" pitchFamily="34" charset="-122"/>
              </a:rPr>
              <a:t>Thermal Design Power</a:t>
            </a:r>
            <a:r>
              <a:rPr lang="zh-CN" altLang="en-US" dirty="0">
                <a:latin typeface="+mj-lt"/>
                <a:ea typeface="微软雅黑 Light" panose="020B0502040204020203" pitchFamily="34" charset="-122"/>
              </a:rPr>
              <a:t>，</a:t>
            </a:r>
            <a:r>
              <a:rPr lang="en-US" altLang="zh-CN" dirty="0">
                <a:latin typeface="+mj-lt"/>
                <a:ea typeface="微软雅黑 Light" panose="020B0502040204020203" pitchFamily="34" charset="-122"/>
              </a:rPr>
              <a:t> TDP</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 </a:t>
            </a:r>
          </a:p>
          <a:p>
            <a:pPr lvl="1">
              <a:lnSpc>
                <a:spcPct val="150000"/>
              </a:lnSpc>
            </a:pPr>
            <a:r>
              <a:rPr lang="zh-CN" altLang="en-US" dirty="0">
                <a:latin typeface="微软雅黑 Light" panose="020B0502040204020203" pitchFamily="34" charset="-122"/>
                <a:ea typeface="微软雅黑 Light" panose="020B0502040204020203" pitchFamily="34" charset="-122"/>
              </a:rPr>
              <a:t>决定了冷却需求；</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当温度接近节点温度上限时，电路降低时钟频率，从而减小功率；如果不成功，启动热过载启动装置，以降低芯片的功率。</a:t>
            </a:r>
            <a:endParaRPr lang="en-US" altLang="zh-CN" dirty="0">
              <a:latin typeface="微软雅黑 Light" panose="020B0502040204020203" pitchFamily="34" charset="-122"/>
              <a:ea typeface="微软雅黑 Light" panose="020B0502040204020203" pitchFamily="34" charset="-122"/>
            </a:endParaRPr>
          </a:p>
          <a:p>
            <a:pPr indent="222250">
              <a:lnSpc>
                <a:spcPct val="150000"/>
              </a:lnSpc>
            </a:pPr>
            <a:r>
              <a:rPr lang="zh-CN" altLang="en-US" dirty="0">
                <a:latin typeface="微软雅黑 Light" panose="020B0502040204020203" pitchFamily="34" charset="-122"/>
                <a:ea typeface="微软雅黑 Light" panose="020B0502040204020203" pitchFamily="34" charset="-122"/>
              </a:rPr>
              <a:t>能耗和能耗效率。</a:t>
            </a:r>
            <a:endParaRPr lang="en-US" altLang="zh-CN"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584200" y="594326"/>
            <a:ext cx="4586512"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1.3.2 </a:t>
            </a:r>
            <a:r>
              <a:rPr lang="zh-CN" altLang="en-US" sz="3600" dirty="0">
                <a:latin typeface="微软雅黑" panose="020B0503020204020204" pitchFamily="34" charset="-122"/>
                <a:ea typeface="微软雅黑" panose="020B0503020204020204" pitchFamily="34" charset="-122"/>
              </a:rPr>
              <a:t>功率和能耗趋势</a:t>
            </a:r>
          </a:p>
        </p:txBody>
      </p:sp>
    </p:spTree>
    <p:extLst>
      <p:ext uri="{BB962C8B-B14F-4D97-AF65-F5344CB8AC3E}">
        <p14:creationId xmlns:p14="http://schemas.microsoft.com/office/powerpoint/2010/main" val="143903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8596" y="1539812"/>
            <a:ext cx="10515600" cy="4835587"/>
          </a:xfrm>
        </p:spPr>
        <p:txBody>
          <a:bodyPr>
            <a:normAutofit/>
          </a:bodyPr>
          <a:lstStyle/>
          <a:p>
            <a:pPr indent="0">
              <a:lnSpc>
                <a:spcPct val="150000"/>
              </a:lnSpc>
              <a:buNone/>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微处理器内部的能耗和功率</a:t>
            </a:r>
            <a:endParaRPr lang="en-US" altLang="zh-CN" dirty="0">
              <a:latin typeface="微软雅黑" panose="020B0503020204020204" pitchFamily="34" charset="-122"/>
              <a:ea typeface="微软雅黑" panose="020B0503020204020204" pitchFamily="34" charset="-122"/>
            </a:endParaRPr>
          </a:p>
          <a:p>
            <a:pPr indent="222250">
              <a:lnSpc>
                <a:spcPct val="150000"/>
              </a:lnSpc>
            </a:pPr>
            <a:r>
              <a:rPr lang="zh-CN" altLang="en-US" dirty="0">
                <a:latin typeface="微软雅黑 Light" panose="020B0502040204020203" pitchFamily="34" charset="-122"/>
                <a:ea typeface="微软雅黑 Light" panose="020B0502040204020203" pitchFamily="34" charset="-122"/>
              </a:rPr>
              <a:t>动态能耗</a:t>
            </a:r>
            <a:endParaRPr lang="en-US" altLang="zh-CN" dirty="0">
              <a:latin typeface="微软雅黑 Light" panose="020B0502040204020203" pitchFamily="34" charset="-122"/>
              <a:ea typeface="微软雅黑 Light" panose="020B0502040204020203" pitchFamily="34" charset="-122"/>
            </a:endParaRPr>
          </a:p>
          <a:p>
            <a:pPr indent="222250">
              <a:lnSpc>
                <a:spcPct val="150000"/>
              </a:lnSpc>
            </a:pPr>
            <a:r>
              <a:rPr lang="zh-CN" altLang="en-US" dirty="0">
                <a:latin typeface="微软雅黑 Light" panose="020B0502040204020203" pitchFamily="34" charset="-122"/>
                <a:ea typeface="微软雅黑 Light" panose="020B0502040204020203" pitchFamily="34" charset="-122"/>
              </a:rPr>
              <a:t>时钟频率和电源电压保持不变的情况下，提高能耗效率。</a:t>
            </a:r>
            <a:endParaRPr lang="en-US" altLang="zh-CN" dirty="0">
              <a:latin typeface="微软雅黑 Light" panose="020B0502040204020203" pitchFamily="34" charset="-122"/>
              <a:ea typeface="微软雅黑 Light" panose="020B0502040204020203" pitchFamily="34" charset="-122"/>
            </a:endParaRPr>
          </a:p>
          <a:p>
            <a:pPr lvl="1" indent="222250">
              <a:lnSpc>
                <a:spcPct val="150000"/>
              </a:lnSpc>
            </a:pPr>
            <a:r>
              <a:rPr lang="zh-CN" altLang="en-US" dirty="0">
                <a:latin typeface="微软雅黑 Light" panose="020B0502040204020203" pitchFamily="34" charset="-122"/>
                <a:ea typeface="微软雅黑 Light" panose="020B0502040204020203" pitchFamily="34" charset="-122"/>
              </a:rPr>
              <a:t>关闭非活动模块</a:t>
            </a:r>
            <a:endParaRPr lang="en-US" altLang="zh-CN" dirty="0">
              <a:latin typeface="微软雅黑 Light" panose="020B0502040204020203" pitchFamily="34" charset="-122"/>
              <a:ea typeface="微软雅黑 Light" panose="020B0502040204020203" pitchFamily="34" charset="-122"/>
            </a:endParaRPr>
          </a:p>
          <a:p>
            <a:pPr lvl="1" indent="222250">
              <a:lnSpc>
                <a:spcPct val="150000"/>
              </a:lnSpc>
            </a:pPr>
            <a:r>
              <a:rPr lang="zh-CN" altLang="en-US" dirty="0">
                <a:latin typeface="微软雅黑 Light" panose="020B0502040204020203" pitchFamily="34" charset="-122"/>
                <a:ea typeface="微软雅黑 Light" panose="020B0502040204020203" pitchFamily="34" charset="-122"/>
              </a:rPr>
              <a:t>动态电压</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频率调整</a:t>
            </a:r>
            <a:endParaRPr lang="en-US" altLang="zh-CN" dirty="0">
              <a:latin typeface="微软雅黑 Light" panose="020B0502040204020203" pitchFamily="34" charset="-122"/>
              <a:ea typeface="微软雅黑 Light" panose="020B0502040204020203" pitchFamily="34" charset="-122"/>
            </a:endParaRPr>
          </a:p>
          <a:p>
            <a:pPr lvl="1" indent="222250">
              <a:lnSpc>
                <a:spcPct val="150000"/>
              </a:lnSpc>
            </a:pPr>
            <a:r>
              <a:rPr lang="zh-CN" altLang="en-US" dirty="0">
                <a:latin typeface="微软雅黑 Light" panose="020B0502040204020203" pitchFamily="34" charset="-122"/>
                <a:ea typeface="微软雅黑 Light" panose="020B0502040204020203" pitchFamily="34" charset="-122"/>
              </a:rPr>
              <a:t>针对典型情景的设计</a:t>
            </a:r>
            <a:endParaRPr lang="en-US" altLang="zh-CN" dirty="0">
              <a:latin typeface="微软雅黑 Light" panose="020B0502040204020203" pitchFamily="34" charset="-122"/>
              <a:ea typeface="微软雅黑 Light" panose="020B0502040204020203" pitchFamily="34" charset="-122"/>
            </a:endParaRPr>
          </a:p>
          <a:p>
            <a:pPr lvl="1" indent="222250">
              <a:lnSpc>
                <a:spcPct val="150000"/>
              </a:lnSpc>
            </a:pPr>
            <a:r>
              <a:rPr lang="zh-CN" altLang="en-US" dirty="0">
                <a:latin typeface="微软雅黑 Light" panose="020B0502040204020203" pitchFamily="34" charset="-122"/>
                <a:ea typeface="微软雅黑 Light" panose="020B0502040204020203" pitchFamily="34" charset="-122"/>
              </a:rPr>
              <a:t>超频</a:t>
            </a:r>
            <a:endParaRPr lang="en-US" altLang="zh-CN" dirty="0">
              <a:latin typeface="微软雅黑 Light" panose="020B0502040204020203" pitchFamily="34" charset="-122"/>
              <a:ea typeface="微软雅黑 Light" panose="020B0502040204020203" pitchFamily="34" charset="-122"/>
            </a:endParaRPr>
          </a:p>
          <a:p>
            <a:pPr indent="222250">
              <a:lnSpc>
                <a:spcPct val="150000"/>
              </a:lnSpc>
            </a:pPr>
            <a:endParaRPr lang="en-US" altLang="zh-CN" dirty="0"/>
          </a:p>
        </p:txBody>
      </p:sp>
      <p:sp>
        <p:nvSpPr>
          <p:cNvPr id="4" name="矩形 3">
            <a:extLst>
              <a:ext uri="{FF2B5EF4-FFF2-40B4-BE49-F238E27FC236}">
                <a16:creationId xmlns:a16="http://schemas.microsoft.com/office/drawing/2014/main" id="{149F8F32-6D74-4BD9-A522-5B520F0B1398}"/>
              </a:ext>
            </a:extLst>
          </p:cNvPr>
          <p:cNvSpPr/>
          <p:nvPr/>
        </p:nvSpPr>
        <p:spPr>
          <a:xfrm>
            <a:off x="584200" y="594326"/>
            <a:ext cx="4586512"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1.3.2 </a:t>
            </a:r>
            <a:r>
              <a:rPr lang="zh-CN" altLang="en-US" sz="3600" dirty="0">
                <a:latin typeface="微软雅黑" panose="020B0503020204020204" pitchFamily="34" charset="-122"/>
                <a:ea typeface="微软雅黑" panose="020B0503020204020204" pitchFamily="34" charset="-122"/>
              </a:rPr>
              <a:t>功率和能耗趋势</a:t>
            </a:r>
          </a:p>
        </p:txBody>
      </p:sp>
    </p:spTree>
    <p:extLst>
      <p:ext uri="{BB962C8B-B14F-4D97-AF65-F5344CB8AC3E}">
        <p14:creationId xmlns:p14="http://schemas.microsoft.com/office/powerpoint/2010/main" val="3146373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035" y="1912125"/>
            <a:ext cx="3703394" cy="3811342"/>
          </a:xfrm>
        </p:spPr>
        <p:txBody>
          <a:bodyPr>
            <a:norm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时间</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学习曲线</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制造成本随时间的推移而降低。</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学习曲线是根据成品率的变化测量的。</a:t>
            </a:r>
            <a:endParaRPr lang="en-US" altLang="zh-CN"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617601" y="637942"/>
            <a:ext cx="320151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1.3.3 </a:t>
            </a:r>
            <a:r>
              <a:rPr lang="zh-CN" altLang="en-US" sz="3600" dirty="0">
                <a:latin typeface="微软雅黑" panose="020B0503020204020204" pitchFamily="34" charset="-122"/>
                <a:ea typeface="微软雅黑" panose="020B0503020204020204" pitchFamily="34" charset="-122"/>
              </a:rPr>
              <a:t>成本趋势</a:t>
            </a:r>
            <a:endParaRPr lang="en-US" altLang="zh-CN" sz="36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21006CC3-D498-450B-8426-E22326840AA3}"/>
              </a:ext>
            </a:extLst>
          </p:cNvPr>
          <p:cNvSpPr txBox="1">
            <a:spLocks/>
          </p:cNvSpPr>
          <p:nvPr/>
        </p:nvSpPr>
        <p:spPr>
          <a:xfrm>
            <a:off x="4245429" y="1912125"/>
            <a:ext cx="3703394" cy="381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微软雅黑 Light" panose="020B0502040204020203" pitchFamily="34" charset="-122"/>
                <a:ea typeface="微软雅黑 Light" panose="020B0502040204020203" pitchFamily="34" charset="-122"/>
              </a:rPr>
              <a:t>产量</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产量的提高缩短学习曲线时间。</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产量的提高增加购买与制造效率。</a:t>
            </a:r>
            <a:endParaRPr lang="en-US" altLang="zh-CN" dirty="0">
              <a:latin typeface="微软雅黑 Light" panose="020B0502040204020203" pitchFamily="34" charset="-122"/>
              <a:ea typeface="微软雅黑 Light" panose="020B0502040204020203" pitchFamily="34" charset="-122"/>
            </a:endParaRPr>
          </a:p>
        </p:txBody>
      </p:sp>
      <p:sp>
        <p:nvSpPr>
          <p:cNvPr id="5" name="内容占位符 2">
            <a:extLst>
              <a:ext uri="{FF2B5EF4-FFF2-40B4-BE49-F238E27FC236}">
                <a16:creationId xmlns:a16="http://schemas.microsoft.com/office/drawing/2014/main" id="{DC84CFB6-7ECF-4F9E-B2DD-AE0DFCA6EBF4}"/>
              </a:ext>
            </a:extLst>
          </p:cNvPr>
          <p:cNvSpPr txBox="1">
            <a:spLocks/>
          </p:cNvSpPr>
          <p:nvPr/>
        </p:nvSpPr>
        <p:spPr>
          <a:xfrm>
            <a:off x="7948823" y="1912125"/>
            <a:ext cx="3703394" cy="381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微软雅黑 Light" panose="020B0502040204020203" pitchFamily="34" charset="-122"/>
                <a:ea typeface="微软雅黑 Light" panose="020B0502040204020203" pitchFamily="34" charset="-122"/>
              </a:rPr>
              <a:t>大众化</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是指多家销售商大量出售基本相同的产品。</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个人计算机行业的大部分领域已经变成大众化商品业务。</a:t>
            </a:r>
            <a:endParaRPr lang="en-US" altLang="zh-CN"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0713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035" y="1912125"/>
            <a:ext cx="10515600" cy="3811342"/>
          </a:xfrm>
        </p:spPr>
        <p:txBody>
          <a:bodyPr>
            <a:norm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集成电路成本</a:t>
            </a:r>
            <a:endParaRPr lang="en-US" altLang="zh-CN"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617601" y="637942"/>
            <a:ext cx="320151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1.3.3 </a:t>
            </a:r>
            <a:r>
              <a:rPr lang="zh-CN" altLang="en-US" sz="3600" dirty="0">
                <a:latin typeface="微软雅黑" panose="020B0503020204020204" pitchFamily="34" charset="-122"/>
                <a:ea typeface="微软雅黑" panose="020B0503020204020204" pitchFamily="34" charset="-122"/>
              </a:rPr>
              <a:t>成本趋势</a:t>
            </a:r>
            <a:endParaRPr lang="en-US" altLang="zh-CN" sz="3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9295A39-4300-4676-9EAE-56AD2E219259}"/>
              </a:ext>
            </a:extLst>
          </p:cNvPr>
          <p:cNvPicPr>
            <a:picLocks noChangeAspect="1"/>
          </p:cNvPicPr>
          <p:nvPr/>
        </p:nvPicPr>
        <p:blipFill>
          <a:blip r:embed="rId2"/>
          <a:stretch>
            <a:fillRect/>
          </a:stretch>
        </p:blipFill>
        <p:spPr>
          <a:xfrm>
            <a:off x="6357257" y="4222298"/>
            <a:ext cx="5834743" cy="2279196"/>
          </a:xfrm>
          <a:prstGeom prst="rect">
            <a:avLst/>
          </a:prstGeom>
        </p:spPr>
      </p:pic>
      <p:pic>
        <p:nvPicPr>
          <p:cNvPr id="2056" name="Picture 8">
            <a:extLst>
              <a:ext uri="{FF2B5EF4-FFF2-40B4-BE49-F238E27FC236}">
                <a16:creationId xmlns:a16="http://schemas.microsoft.com/office/drawing/2014/main" id="{A612ED36-2D3D-4816-8E89-430CDEAEF31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1" t="5858" r="3080" b="6210"/>
          <a:stretch/>
        </p:blipFill>
        <p:spPr bwMode="auto">
          <a:xfrm>
            <a:off x="8572499" y="847289"/>
            <a:ext cx="2751365" cy="259698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697B4C8-2C9E-4972-853B-BA5179CC8338}"/>
              </a:ext>
            </a:extLst>
          </p:cNvPr>
          <p:cNvPicPr>
            <a:picLocks noChangeAspect="1"/>
          </p:cNvPicPr>
          <p:nvPr/>
        </p:nvPicPr>
        <p:blipFill>
          <a:blip r:embed="rId4"/>
          <a:stretch>
            <a:fillRect/>
          </a:stretch>
        </p:blipFill>
        <p:spPr>
          <a:xfrm>
            <a:off x="973502" y="3020786"/>
            <a:ext cx="5871877" cy="669094"/>
          </a:xfrm>
          <a:prstGeom prst="rect">
            <a:avLst/>
          </a:prstGeom>
        </p:spPr>
      </p:pic>
      <p:pic>
        <p:nvPicPr>
          <p:cNvPr id="8" name="图片 7">
            <a:extLst>
              <a:ext uri="{FF2B5EF4-FFF2-40B4-BE49-F238E27FC236}">
                <a16:creationId xmlns:a16="http://schemas.microsoft.com/office/drawing/2014/main" id="{E27B235A-696F-455F-B4FE-E4090F81E746}"/>
              </a:ext>
            </a:extLst>
          </p:cNvPr>
          <p:cNvPicPr>
            <a:picLocks noChangeAspect="1"/>
          </p:cNvPicPr>
          <p:nvPr/>
        </p:nvPicPr>
        <p:blipFill>
          <a:blip r:embed="rId5"/>
          <a:stretch>
            <a:fillRect/>
          </a:stretch>
        </p:blipFill>
        <p:spPr>
          <a:xfrm>
            <a:off x="973502" y="3949293"/>
            <a:ext cx="4249390" cy="577820"/>
          </a:xfrm>
          <a:prstGeom prst="rect">
            <a:avLst/>
          </a:prstGeom>
        </p:spPr>
      </p:pic>
      <p:pic>
        <p:nvPicPr>
          <p:cNvPr id="10" name="图片 9">
            <a:extLst>
              <a:ext uri="{FF2B5EF4-FFF2-40B4-BE49-F238E27FC236}">
                <a16:creationId xmlns:a16="http://schemas.microsoft.com/office/drawing/2014/main" id="{9E7F05C5-C6CF-44AC-BF9F-B3287C2F8036}"/>
              </a:ext>
            </a:extLst>
          </p:cNvPr>
          <p:cNvPicPr>
            <a:picLocks noChangeAspect="1"/>
          </p:cNvPicPr>
          <p:nvPr/>
        </p:nvPicPr>
        <p:blipFill>
          <a:blip r:embed="rId6"/>
          <a:stretch>
            <a:fillRect/>
          </a:stretch>
        </p:blipFill>
        <p:spPr>
          <a:xfrm>
            <a:off x="973502" y="4757290"/>
            <a:ext cx="5321162" cy="632458"/>
          </a:xfrm>
          <a:prstGeom prst="rect">
            <a:avLst/>
          </a:prstGeom>
        </p:spPr>
      </p:pic>
    </p:spTree>
    <p:extLst>
      <p:ext uri="{BB962C8B-B14F-4D97-AF65-F5344CB8AC3E}">
        <p14:creationId xmlns:p14="http://schemas.microsoft.com/office/powerpoint/2010/main" val="1196983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035" y="1912125"/>
            <a:ext cx="10515600" cy="3811342"/>
          </a:xfrm>
        </p:spPr>
        <p:txBody>
          <a:bodyPr>
            <a:norm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成本与价格</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制造成本与销售价格之间的差额缩小。</a:t>
            </a:r>
            <a:endParaRPr lang="en-US" altLang="zh-CN"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617601" y="637942"/>
            <a:ext cx="320151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1.3.3 </a:t>
            </a:r>
            <a:r>
              <a:rPr lang="zh-CN" altLang="en-US" sz="3600" dirty="0">
                <a:latin typeface="微软雅黑" panose="020B0503020204020204" pitchFamily="34" charset="-122"/>
                <a:ea typeface="微软雅黑" panose="020B0503020204020204" pitchFamily="34" charset="-122"/>
              </a:rPr>
              <a:t>成本趋势</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578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035" y="1912125"/>
            <a:ext cx="10515600" cy="3811342"/>
          </a:xfrm>
        </p:spPr>
        <p:txBody>
          <a:bodyPr>
            <a:norm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制造成本与运行成本</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仓库级计算机</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云计算</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挖矿</a:t>
            </a:r>
          </a:p>
        </p:txBody>
      </p:sp>
      <p:sp>
        <p:nvSpPr>
          <p:cNvPr id="2" name="矩形 1"/>
          <p:cNvSpPr/>
          <p:nvPr/>
        </p:nvSpPr>
        <p:spPr>
          <a:xfrm>
            <a:off x="617601" y="637942"/>
            <a:ext cx="320151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1.3.3 </a:t>
            </a:r>
            <a:r>
              <a:rPr lang="zh-CN" altLang="en-US" sz="3600" dirty="0">
                <a:latin typeface="微软雅黑" panose="020B0503020204020204" pitchFamily="34" charset="-122"/>
                <a:ea typeface="微软雅黑" panose="020B0503020204020204" pitchFamily="34" charset="-122"/>
              </a:rPr>
              <a:t>成本趋势</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65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0738" y="537633"/>
            <a:ext cx="10515600" cy="906463"/>
          </a:xfrm>
        </p:spPr>
        <p:txBody>
          <a:bodyPr>
            <a:normAutofit/>
          </a:bodyPr>
          <a:lstStyle/>
          <a:p>
            <a:r>
              <a:rPr lang="en-US" altLang="zh-CN" sz="3600" dirty="0">
                <a:latin typeface="微软雅黑" panose="020B0503020204020204" pitchFamily="34" charset="-122"/>
                <a:ea typeface="微软雅黑" panose="020B0503020204020204" pitchFamily="34" charset="-122"/>
              </a:rPr>
              <a:t>1.4 </a:t>
            </a:r>
            <a:r>
              <a:rPr lang="zh-CN" altLang="en-US" sz="3600" dirty="0">
                <a:latin typeface="微软雅黑" panose="020B0503020204020204" pitchFamily="34" charset="-122"/>
                <a:ea typeface="微软雅黑" panose="020B0503020204020204" pitchFamily="34" charset="-122"/>
              </a:rPr>
              <a:t>性能测试</a:t>
            </a:r>
          </a:p>
        </p:txBody>
      </p:sp>
      <p:pic>
        <p:nvPicPr>
          <p:cNvPr id="8" name="图片 7">
            <a:extLst>
              <a:ext uri="{FF2B5EF4-FFF2-40B4-BE49-F238E27FC236}">
                <a16:creationId xmlns:a16="http://schemas.microsoft.com/office/drawing/2014/main" id="{6AA73794-82EF-4D8A-8DF3-62540CF1117F}"/>
              </a:ext>
            </a:extLst>
          </p:cNvPr>
          <p:cNvPicPr>
            <a:picLocks noChangeAspect="1"/>
          </p:cNvPicPr>
          <p:nvPr/>
        </p:nvPicPr>
        <p:blipFill>
          <a:blip r:embed="rId2"/>
          <a:stretch>
            <a:fillRect/>
          </a:stretch>
        </p:blipFill>
        <p:spPr>
          <a:xfrm>
            <a:off x="1283584" y="1358810"/>
            <a:ext cx="9157037" cy="4711790"/>
          </a:xfrm>
          <a:prstGeom prst="rect">
            <a:avLst/>
          </a:prstGeom>
        </p:spPr>
      </p:pic>
    </p:spTree>
    <p:extLst>
      <p:ext uri="{BB962C8B-B14F-4D97-AF65-F5344CB8AC3E}">
        <p14:creationId xmlns:p14="http://schemas.microsoft.com/office/powerpoint/2010/main" val="2689186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7957" y="426584"/>
            <a:ext cx="11146972" cy="5925229"/>
          </a:xfrm>
        </p:spPr>
        <p:txBody>
          <a:bodyPr>
            <a:normAutofit fontScale="92500" lnSpcReduction="10000"/>
          </a:bodyPr>
          <a:lstStyle/>
          <a:p>
            <a:pPr marL="514350" indent="-514350">
              <a:lnSpc>
                <a:spcPct val="120000"/>
              </a:lnSpc>
              <a:buFont typeface="+mj-lt"/>
              <a:buAutoNum type="arabicPeriod"/>
            </a:pPr>
            <a:r>
              <a:rPr lang="zh-CN" altLang="en-US" sz="3000" dirty="0">
                <a:latin typeface="微软雅黑 Light" panose="020B0502040204020203" pitchFamily="34" charset="-122"/>
                <a:ea typeface="微软雅黑 Light" panose="020B0502040204020203" pitchFamily="34" charset="-122"/>
              </a:rPr>
              <a:t> 性能指标</a:t>
            </a:r>
            <a:endParaRPr lang="en-US" altLang="zh-CN" sz="30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响应时间</a:t>
            </a:r>
            <a:r>
              <a:rPr lang="en-US" altLang="zh-CN" sz="2200" dirty="0">
                <a:latin typeface="微软雅黑 Light" panose="020B0502040204020203" pitchFamily="34" charset="-122"/>
                <a:ea typeface="微软雅黑 Light" panose="020B0502040204020203" pitchFamily="34" charset="-122"/>
              </a:rPr>
              <a:t>/</a:t>
            </a:r>
            <a:r>
              <a:rPr lang="zh-CN" altLang="en-US" sz="2200" dirty="0">
                <a:latin typeface="微软雅黑 Light" panose="020B0502040204020203" pitchFamily="34" charset="-122"/>
                <a:ea typeface="微软雅黑 Light" panose="020B0502040204020203" pitchFamily="34" charset="-122"/>
              </a:rPr>
              <a:t>执行时间</a:t>
            </a:r>
            <a:endParaRPr lang="en-US" altLang="zh-CN" sz="22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吞吐率</a:t>
            </a:r>
            <a:endParaRPr lang="en-US" altLang="zh-CN" sz="2200" dirty="0">
              <a:latin typeface="微软雅黑 Light" panose="020B0502040204020203" pitchFamily="34" charset="-122"/>
              <a:ea typeface="微软雅黑 Light" panose="020B0502040204020203" pitchFamily="34" charset="-122"/>
            </a:endParaRPr>
          </a:p>
          <a:p>
            <a:pPr marL="514350" indent="-514350">
              <a:lnSpc>
                <a:spcPct val="120000"/>
              </a:lnSpc>
              <a:buFont typeface="+mj-lt"/>
              <a:buAutoNum type="arabicPeriod"/>
            </a:pPr>
            <a:r>
              <a:rPr lang="zh-CN" altLang="en-US" sz="3000" dirty="0">
                <a:latin typeface="微软雅黑 Light" panose="020B0502040204020203" pitchFamily="34" charset="-122"/>
                <a:ea typeface="微软雅黑 Light" panose="020B0502040204020203" pitchFamily="34" charset="-122"/>
              </a:rPr>
              <a:t> 加速比</a:t>
            </a:r>
            <a:endParaRPr lang="en-US" altLang="zh-CN" sz="30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机器</a:t>
            </a:r>
            <a:r>
              <a:rPr lang="en-US" altLang="zh-CN" sz="2200" dirty="0">
                <a:latin typeface="微软雅黑 Light" panose="020B0502040204020203" pitchFamily="34" charset="-122"/>
                <a:ea typeface="微软雅黑 Light" panose="020B0502040204020203" pitchFamily="34" charset="-122"/>
              </a:rPr>
              <a:t>X</a:t>
            </a:r>
            <a:r>
              <a:rPr lang="zh-CN" altLang="en-US" sz="2200" dirty="0">
                <a:latin typeface="微软雅黑 Light" panose="020B0502040204020203" pitchFamily="34" charset="-122"/>
                <a:ea typeface="微软雅黑 Light" panose="020B0502040204020203" pitchFamily="34" charset="-122"/>
              </a:rPr>
              <a:t>比机器</a:t>
            </a:r>
            <a:r>
              <a:rPr lang="en-US" altLang="zh-CN" sz="2200" dirty="0">
                <a:latin typeface="微软雅黑 Light" panose="020B0502040204020203" pitchFamily="34" charset="-122"/>
                <a:ea typeface="微软雅黑 Light" panose="020B0502040204020203" pitchFamily="34" charset="-122"/>
              </a:rPr>
              <a:t>Y</a:t>
            </a:r>
            <a:r>
              <a:rPr lang="zh-CN" altLang="en-US" sz="2200" dirty="0">
                <a:latin typeface="微软雅黑 Light" panose="020B0502040204020203" pitchFamily="34" charset="-122"/>
                <a:ea typeface="微软雅黑 Light" panose="020B0502040204020203" pitchFamily="34" charset="-122"/>
              </a:rPr>
              <a:t>快， 是什么意思？</a:t>
            </a:r>
            <a:endParaRPr lang="en-US" altLang="zh-CN" sz="2200" dirty="0">
              <a:latin typeface="微软雅黑 Light" panose="020B0502040204020203" pitchFamily="34" charset="-122"/>
              <a:ea typeface="微软雅黑 Light" panose="020B0502040204020203" pitchFamily="34" charset="-122"/>
            </a:endParaRPr>
          </a:p>
          <a:p>
            <a:pPr marL="514350" indent="-514350">
              <a:lnSpc>
                <a:spcPct val="120000"/>
              </a:lnSpc>
              <a:buFont typeface="+mj-lt"/>
              <a:buAutoNum type="arabicPeriod"/>
            </a:pPr>
            <a:r>
              <a:rPr lang="en-US" altLang="zh-CN" sz="3000" dirty="0">
                <a:latin typeface="微软雅黑 Light" panose="020B0502040204020203" pitchFamily="34" charset="-122"/>
                <a:ea typeface="微软雅黑 Light" panose="020B0502040204020203" pitchFamily="34" charset="-122"/>
              </a:rPr>
              <a:t> </a:t>
            </a:r>
            <a:r>
              <a:rPr lang="zh-CN" altLang="en-US" sz="3000" dirty="0">
                <a:latin typeface="微软雅黑 Light" panose="020B0502040204020203" pitchFamily="34" charset="-122"/>
                <a:ea typeface="微软雅黑 Light" panose="020B0502040204020203" pitchFamily="34" charset="-122"/>
              </a:rPr>
              <a:t>执行时间</a:t>
            </a:r>
            <a:endParaRPr lang="en-US" altLang="zh-CN" sz="30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墙上时间</a:t>
            </a:r>
            <a:r>
              <a:rPr lang="en-US" altLang="zh-CN" sz="2200" dirty="0">
                <a:latin typeface="微软雅黑 Light" panose="020B0502040204020203" pitchFamily="34" charset="-122"/>
                <a:ea typeface="微软雅黑 Light" panose="020B0502040204020203" pitchFamily="34" charset="-122"/>
              </a:rPr>
              <a:t>:  </a:t>
            </a:r>
            <a:r>
              <a:rPr lang="zh-CN" altLang="en-US" sz="2200" dirty="0">
                <a:latin typeface="微软雅黑 Light" panose="020B0502040204020203" pitchFamily="34" charset="-122"/>
                <a:ea typeface="微软雅黑 Light" panose="020B0502040204020203" pitchFamily="34" charset="-122"/>
              </a:rPr>
              <a:t>包括所有的系统开销</a:t>
            </a:r>
            <a:endParaRPr lang="en-US" altLang="zh-CN" sz="2200" dirty="0">
              <a:latin typeface="微软雅黑 Light" panose="020B0502040204020203" pitchFamily="34" charset="-122"/>
              <a:ea typeface="微软雅黑 Light" panose="020B0502040204020203" pitchFamily="34" charset="-122"/>
            </a:endParaRPr>
          </a:p>
          <a:p>
            <a:pPr lvl="1">
              <a:lnSpc>
                <a:spcPct val="120000"/>
              </a:lnSpc>
            </a:pPr>
            <a:r>
              <a:rPr lang="en-US" altLang="zh-CN" sz="2200" dirty="0">
                <a:latin typeface="微软雅黑 Light" panose="020B0502040204020203" pitchFamily="34" charset="-122"/>
                <a:ea typeface="微软雅黑 Light" panose="020B0502040204020203" pitchFamily="34" charset="-122"/>
              </a:rPr>
              <a:t>CPU</a:t>
            </a:r>
            <a:r>
              <a:rPr lang="zh-CN" altLang="en-US" sz="2200" dirty="0">
                <a:latin typeface="微软雅黑 Light" panose="020B0502040204020203" pitchFamily="34" charset="-122"/>
                <a:ea typeface="微软雅黑 Light" panose="020B0502040204020203" pitchFamily="34" charset="-122"/>
              </a:rPr>
              <a:t>时间</a:t>
            </a:r>
            <a:r>
              <a:rPr lang="en-US" altLang="zh-CN" sz="2200" dirty="0">
                <a:latin typeface="微软雅黑 Light" panose="020B0502040204020203" pitchFamily="34" charset="-122"/>
                <a:ea typeface="微软雅黑 Light" panose="020B0502040204020203" pitchFamily="34" charset="-122"/>
              </a:rPr>
              <a:t>:  only computation time</a:t>
            </a:r>
          </a:p>
          <a:p>
            <a:pPr marL="514350" indent="-514350">
              <a:lnSpc>
                <a:spcPct val="120000"/>
              </a:lnSpc>
              <a:buFont typeface="+mj-lt"/>
              <a:buAutoNum type="arabicPeriod"/>
            </a:pPr>
            <a:r>
              <a:rPr lang="zh-CN" altLang="en-US" sz="3000" dirty="0">
                <a:latin typeface="微软雅黑 Light" panose="020B0502040204020203" pitchFamily="34" charset="-122"/>
                <a:ea typeface="微软雅黑 Light" panose="020B0502040204020203" pitchFamily="34" charset="-122"/>
              </a:rPr>
              <a:t>基准测试</a:t>
            </a:r>
            <a:endParaRPr lang="en-US" altLang="zh-CN" sz="30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程序内核</a:t>
            </a:r>
            <a:r>
              <a:rPr lang="en-US" altLang="zh-CN" sz="2200" dirty="0">
                <a:latin typeface="微软雅黑 Light" panose="020B0502040204020203" pitchFamily="34" charset="-122"/>
                <a:ea typeface="微软雅黑 Light" panose="020B0502040204020203" pitchFamily="34" charset="-122"/>
              </a:rPr>
              <a:t> </a:t>
            </a:r>
            <a:r>
              <a:rPr lang="zh-CN" altLang="en-US" sz="2200" dirty="0">
                <a:latin typeface="微软雅黑 Light" panose="020B0502040204020203" pitchFamily="34" charset="-122"/>
                <a:ea typeface="微软雅黑 Light" panose="020B0502040204020203" pitchFamily="34" charset="-122"/>
              </a:rPr>
              <a:t>：实际应用程序中的短小、关键部分；</a:t>
            </a:r>
            <a:endParaRPr lang="en-US" altLang="zh-CN" sz="22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玩具程序：为了完成编程入门作业而编写的小程序，通常不超过</a:t>
            </a:r>
            <a:r>
              <a:rPr lang="en-US" altLang="zh-CN" sz="2200" dirty="0">
                <a:latin typeface="微软雅黑 Light" panose="020B0502040204020203" pitchFamily="34" charset="-122"/>
                <a:ea typeface="微软雅黑 Light" panose="020B0502040204020203" pitchFamily="34" charset="-122"/>
              </a:rPr>
              <a:t>100</a:t>
            </a:r>
            <a:r>
              <a:rPr lang="zh-CN" altLang="en-US" sz="2200" dirty="0">
                <a:latin typeface="微软雅黑 Light" panose="020B0502040204020203" pitchFamily="34" charset="-122"/>
                <a:ea typeface="微软雅黑 Light" panose="020B0502040204020203" pitchFamily="34" charset="-122"/>
              </a:rPr>
              <a:t>行，如快排程序；</a:t>
            </a:r>
            <a:endParaRPr lang="en-US" altLang="zh-CN" sz="22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合成基准测试程序：为了匹配实际应用程序的特征和行为编写的虚拟程序；</a:t>
            </a:r>
            <a:endParaRPr lang="en-US" altLang="zh-CN" sz="2200" dirty="0">
              <a:latin typeface="微软雅黑 Light" panose="020B0502040204020203" pitchFamily="34" charset="-122"/>
              <a:ea typeface="微软雅黑 Light" panose="020B0502040204020203" pitchFamily="34" charset="-122"/>
            </a:endParaRPr>
          </a:p>
          <a:p>
            <a:pPr lvl="1">
              <a:lnSpc>
                <a:spcPct val="120000"/>
              </a:lnSpc>
            </a:pPr>
            <a:r>
              <a:rPr lang="zh-CN" altLang="en-US" sz="2200" dirty="0">
                <a:latin typeface="微软雅黑 Light" panose="020B0502040204020203" pitchFamily="34" charset="-122"/>
                <a:ea typeface="微软雅黑 Light" panose="020B0502040204020203" pitchFamily="34" charset="-122"/>
              </a:rPr>
              <a:t>基准测试套件（</a:t>
            </a:r>
            <a:r>
              <a:rPr lang="en-US" altLang="zh-CN" sz="2200" dirty="0">
                <a:latin typeface="微软雅黑 Light" panose="020B0502040204020203" pitchFamily="34" charset="-122"/>
                <a:ea typeface="微软雅黑 Light" panose="020B0502040204020203" pitchFamily="34" charset="-122"/>
              </a:rPr>
              <a:t>Benchmark suites </a:t>
            </a:r>
            <a:r>
              <a:rPr lang="zh-CN" altLang="en-US" sz="2200" dirty="0">
                <a:latin typeface="微软雅黑 Light" panose="020B0502040204020203" pitchFamily="34" charset="-122"/>
                <a:ea typeface="微软雅黑 Light" panose="020B0502040204020203" pitchFamily="34" charset="-122"/>
              </a:rPr>
              <a:t>）：衡量处理器处理各种应用程序的性能。</a:t>
            </a:r>
            <a:endParaRPr lang="en-US" altLang="zh-CN" sz="22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153587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A9D3F4-8511-46BF-9C02-5F888B28EDE1}"/>
              </a:ext>
            </a:extLst>
          </p:cNvPr>
          <p:cNvPicPr>
            <a:picLocks noChangeAspect="1"/>
          </p:cNvPicPr>
          <p:nvPr/>
        </p:nvPicPr>
        <p:blipFill>
          <a:blip r:embed="rId2"/>
          <a:stretch>
            <a:fillRect/>
          </a:stretch>
        </p:blipFill>
        <p:spPr>
          <a:xfrm>
            <a:off x="1207249" y="534978"/>
            <a:ext cx="9014780" cy="6323022"/>
          </a:xfrm>
          <a:prstGeom prst="rect">
            <a:avLst/>
          </a:prstGeom>
        </p:spPr>
      </p:pic>
      <p:sp>
        <p:nvSpPr>
          <p:cNvPr id="2" name="标题 1"/>
          <p:cNvSpPr>
            <a:spLocks noGrp="1"/>
          </p:cNvSpPr>
          <p:nvPr>
            <p:ph type="title"/>
          </p:nvPr>
        </p:nvSpPr>
        <p:spPr>
          <a:xfrm>
            <a:off x="0" y="0"/>
            <a:ext cx="10515600" cy="920750"/>
          </a:xfrm>
        </p:spPr>
        <p:txBody>
          <a:bodyPr>
            <a:normAutofit/>
          </a:bodyPr>
          <a:lstStyle/>
          <a:p>
            <a:r>
              <a:rPr lang="en-US" altLang="zh-CN" sz="3600" dirty="0"/>
              <a:t>1.5 </a:t>
            </a:r>
            <a:r>
              <a:rPr lang="zh-CN" altLang="en-US" sz="3600" dirty="0"/>
              <a:t>计算机设计的量化原理</a:t>
            </a:r>
          </a:p>
        </p:txBody>
      </p:sp>
    </p:spTree>
    <p:extLst>
      <p:ext uri="{BB962C8B-B14F-4D97-AF65-F5344CB8AC3E}">
        <p14:creationId xmlns:p14="http://schemas.microsoft.com/office/powerpoint/2010/main" val="308842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2C2B9A69-F07D-42C3-8899-BA8895918041}"/>
              </a:ext>
            </a:extLst>
          </p:cNvPr>
          <p:cNvPicPr>
            <a:picLocks noChangeAspect="1"/>
          </p:cNvPicPr>
          <p:nvPr/>
        </p:nvPicPr>
        <p:blipFill>
          <a:blip r:embed="rId2"/>
          <a:stretch>
            <a:fillRect/>
          </a:stretch>
        </p:blipFill>
        <p:spPr>
          <a:xfrm>
            <a:off x="3844235" y="1923392"/>
            <a:ext cx="8311190" cy="4643197"/>
          </a:xfrm>
          <a:prstGeom prst="rect">
            <a:avLst/>
          </a:prstGeom>
        </p:spPr>
      </p:pic>
      <p:sp>
        <p:nvSpPr>
          <p:cNvPr id="2" name="标题 1"/>
          <p:cNvSpPr>
            <a:spLocks noGrp="1"/>
          </p:cNvSpPr>
          <p:nvPr>
            <p:ph type="title"/>
          </p:nvPr>
        </p:nvSpPr>
        <p:spPr>
          <a:xfrm>
            <a:off x="0" y="135466"/>
            <a:ext cx="10515600" cy="986829"/>
          </a:xfrm>
        </p:spPr>
        <p:txBody>
          <a:bodyPr>
            <a:normAutofit/>
          </a:bodyPr>
          <a:lstStyle/>
          <a:p>
            <a:r>
              <a:rPr lang="en-US" altLang="zh-CN" sz="3600" dirty="0">
                <a:latin typeface="微软雅黑" panose="020B0503020204020204" pitchFamily="34" charset="-122"/>
                <a:ea typeface="微软雅黑" panose="020B0503020204020204" pitchFamily="34" charset="-122"/>
              </a:rPr>
              <a:t>1.1.1 </a:t>
            </a:r>
            <a:r>
              <a:rPr lang="zh-CN" altLang="en-US" sz="3600" dirty="0">
                <a:latin typeface="微软雅黑" panose="020B0503020204020204" pitchFamily="34" charset="-122"/>
                <a:ea typeface="微软雅黑" panose="020B0503020204020204" pitchFamily="34" charset="-122"/>
              </a:rPr>
              <a:t>计算机技术的发展</a:t>
            </a:r>
          </a:p>
        </p:txBody>
      </p:sp>
      <p:sp>
        <p:nvSpPr>
          <p:cNvPr id="3" name="内容占位符 2"/>
          <p:cNvSpPr>
            <a:spLocks noGrp="1"/>
          </p:cNvSpPr>
          <p:nvPr>
            <p:ph idx="1"/>
          </p:nvPr>
        </p:nvSpPr>
        <p:spPr>
          <a:xfrm>
            <a:off x="100652" y="1122295"/>
            <a:ext cx="4471348" cy="3492038"/>
          </a:xfrm>
        </p:spPr>
        <p:txBody>
          <a:bodyPr>
            <a:norm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计算机性能的发展源于两个方面</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半导体技术的发展</a:t>
            </a:r>
            <a:endParaRPr lang="en-US" altLang="zh-CN" dirty="0">
              <a:latin typeface="微软雅黑 Light" panose="020B0502040204020203" pitchFamily="34" charset="-122"/>
              <a:ea typeface="微软雅黑 Light" panose="020B0502040204020203" pitchFamily="34" charset="-122"/>
            </a:endParaRPr>
          </a:p>
          <a:p>
            <a:pPr lvl="1">
              <a:lnSpc>
                <a:spcPct val="150000"/>
              </a:lnSpc>
            </a:pPr>
            <a:r>
              <a:rPr lang="zh-CN" altLang="en-US" dirty="0">
                <a:latin typeface="微软雅黑 Light" panose="020B0502040204020203" pitchFamily="34" charset="-122"/>
                <a:ea typeface="微软雅黑 Light" panose="020B0502040204020203" pitchFamily="34" charset="-122"/>
              </a:rPr>
              <a:t>计算机体系结构的发展</a:t>
            </a:r>
          </a:p>
        </p:txBody>
      </p:sp>
    </p:spTree>
    <p:extLst>
      <p:ext uri="{BB962C8B-B14F-4D97-AF65-F5344CB8AC3E}">
        <p14:creationId xmlns:p14="http://schemas.microsoft.com/office/powerpoint/2010/main" val="6220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82D1E-098E-4B99-941C-B09F71B1BCE6}"/>
              </a:ext>
            </a:extLst>
          </p:cNvPr>
          <p:cNvSpPr>
            <a:spLocks noGrp="1"/>
          </p:cNvSpPr>
          <p:nvPr>
            <p:ph type="title"/>
          </p:nvPr>
        </p:nvSpPr>
        <p:spPr/>
        <p:txBody>
          <a:bodyPr>
            <a:normAutofit/>
          </a:bodyPr>
          <a:lstStyle/>
          <a:p>
            <a:r>
              <a:rPr lang="en-US" altLang="zh-CN" sz="3600" dirty="0">
                <a:latin typeface="微软雅黑" panose="020B0503020204020204" pitchFamily="34" charset="-122"/>
                <a:ea typeface="微软雅黑" panose="020B0503020204020204" pitchFamily="34" charset="-122"/>
              </a:rPr>
              <a:t>1.5.1 </a:t>
            </a:r>
            <a:r>
              <a:rPr lang="zh-CN" altLang="en-US" sz="3600" dirty="0">
                <a:latin typeface="微软雅黑" panose="020B0503020204020204" pitchFamily="34" charset="-122"/>
                <a:ea typeface="微软雅黑" panose="020B0503020204020204" pitchFamily="34" charset="-122"/>
              </a:rPr>
              <a:t>充分利用并行</a:t>
            </a:r>
            <a:r>
              <a:rPr lang="en-US" altLang="zh-CN" sz="3600" dirty="0"/>
              <a:t>——</a:t>
            </a:r>
            <a:r>
              <a:rPr lang="zh-CN" altLang="en-US" sz="3600" dirty="0">
                <a:latin typeface="微软雅黑" panose="020B0503020204020204" pitchFamily="34" charset="-122"/>
                <a:ea typeface="微软雅黑" panose="020B0503020204020204" pitchFamily="34" charset="-122"/>
              </a:rPr>
              <a:t>并行性的含义</a:t>
            </a:r>
          </a:p>
        </p:txBody>
      </p:sp>
      <p:sp>
        <p:nvSpPr>
          <p:cNvPr id="3" name="内容占位符 2">
            <a:extLst>
              <a:ext uri="{FF2B5EF4-FFF2-40B4-BE49-F238E27FC236}">
                <a16:creationId xmlns:a16="http://schemas.microsoft.com/office/drawing/2014/main" id="{699BC1B9-4954-466A-9221-90C93C24F04D}"/>
              </a:ext>
            </a:extLst>
          </p:cNvPr>
          <p:cNvSpPr>
            <a:spLocks noGrp="1"/>
          </p:cNvSpPr>
          <p:nvPr>
            <p:ph idx="1"/>
          </p:nvPr>
        </p:nvSpPr>
        <p:spPr/>
        <p:txBody>
          <a:bodyPr/>
          <a:lstStyle/>
          <a:p>
            <a:pPr marL="0" indent="0">
              <a:lnSpc>
                <a:spcPct val="150000"/>
              </a:lnSpc>
              <a:buNone/>
            </a:pPr>
            <a:r>
              <a:rPr lang="zh-CN" altLang="en-US" dirty="0">
                <a:latin typeface="微软雅黑 Light" panose="020B0502040204020203" pitchFamily="34" charset="-122"/>
                <a:ea typeface="微软雅黑 Light" panose="020B0502040204020203" pitchFamily="34" charset="-122"/>
              </a:rPr>
              <a:t>计算机系统在同一时刻或者同一时间间隔内进行多种运算或操作。即只要在时间上相互重叠，就存在并行性。</a:t>
            </a:r>
          </a:p>
          <a:p>
            <a:pPr marL="1085850" lvl="1" indent="-457200">
              <a:lnSpc>
                <a:spcPct val="150000"/>
              </a:lnSpc>
            </a:pPr>
            <a:r>
              <a:rPr lang="zh-CN" altLang="en-US" sz="2800" b="1" dirty="0">
                <a:latin typeface="微软雅黑 Light" panose="020B0502040204020203" pitchFamily="34" charset="-122"/>
                <a:ea typeface="微软雅黑 Light" panose="020B0502040204020203" pitchFamily="34" charset="-122"/>
              </a:rPr>
              <a:t>同时性：</a:t>
            </a:r>
            <a:r>
              <a:rPr lang="zh-CN" altLang="en-US" sz="2800" dirty="0">
                <a:latin typeface="微软雅黑 Light" panose="020B0502040204020203" pitchFamily="34" charset="-122"/>
                <a:ea typeface="微软雅黑 Light" panose="020B0502040204020203" pitchFamily="34" charset="-122"/>
              </a:rPr>
              <a:t>两个或两个以上的事件在同一时刻发生。</a:t>
            </a:r>
          </a:p>
          <a:p>
            <a:pPr marL="1085850" lvl="1" indent="-457200">
              <a:lnSpc>
                <a:spcPct val="150000"/>
              </a:lnSpc>
            </a:pPr>
            <a:r>
              <a:rPr lang="zh-CN" altLang="en-US" sz="2800" b="1" dirty="0">
                <a:latin typeface="微软雅黑 Light" panose="020B0502040204020203" pitchFamily="34" charset="-122"/>
                <a:ea typeface="微软雅黑 Light" panose="020B0502040204020203" pitchFamily="34" charset="-122"/>
              </a:rPr>
              <a:t>并发性：</a:t>
            </a:r>
            <a:r>
              <a:rPr lang="zh-CN" altLang="en-US" sz="2800" dirty="0">
                <a:latin typeface="微软雅黑 Light" panose="020B0502040204020203" pitchFamily="34" charset="-122"/>
                <a:ea typeface="微软雅黑 Light" panose="020B0502040204020203" pitchFamily="34" charset="-122"/>
              </a:rPr>
              <a:t>两个或两个以上的事件在同一时间间内发生。 </a:t>
            </a:r>
            <a:endParaRPr lang="en-US" altLang="zh-CN"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14727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4F8B8-C25A-4D29-8380-19CDD4CA66BF}"/>
              </a:ext>
            </a:extLst>
          </p:cNvPr>
          <p:cNvSpPr>
            <a:spLocks noGrp="1"/>
          </p:cNvSpPr>
          <p:nvPr>
            <p:ph type="title"/>
          </p:nvPr>
        </p:nvSpPr>
        <p:spPr/>
        <p:txBody>
          <a:bodyPr>
            <a:normAutofit/>
          </a:bodyPr>
          <a:lstStyle/>
          <a:p>
            <a:r>
              <a:rPr lang="en-US" altLang="zh-CN" sz="3600" dirty="0">
                <a:latin typeface="微软雅黑" panose="020B0503020204020204" pitchFamily="34" charset="-122"/>
                <a:ea typeface="微软雅黑" panose="020B0503020204020204" pitchFamily="34" charset="-122"/>
              </a:rPr>
              <a:t>1.5.1 </a:t>
            </a:r>
            <a:r>
              <a:rPr lang="zh-CN" altLang="en-US" sz="3600" dirty="0">
                <a:latin typeface="微软雅黑" panose="020B0503020204020204" pitchFamily="34" charset="-122"/>
                <a:ea typeface="微软雅黑" panose="020B0503020204020204" pitchFamily="34" charset="-122"/>
              </a:rPr>
              <a:t>充分利用并行</a:t>
            </a:r>
            <a:r>
              <a:rPr lang="en-US" altLang="zh-CN" sz="3600" dirty="0"/>
              <a:t>——</a:t>
            </a:r>
            <a:r>
              <a:rPr lang="zh-CN" altLang="en-US" sz="3600" dirty="0">
                <a:latin typeface="微软雅黑" panose="020B0503020204020204" pitchFamily="34" charset="-122"/>
                <a:ea typeface="微软雅黑" panose="020B0503020204020204" pitchFamily="34" charset="-122"/>
              </a:rPr>
              <a:t>提高并行性的三种途径：</a:t>
            </a:r>
          </a:p>
        </p:txBody>
      </p:sp>
      <p:sp>
        <p:nvSpPr>
          <p:cNvPr id="3" name="内容占位符 2">
            <a:extLst>
              <a:ext uri="{FF2B5EF4-FFF2-40B4-BE49-F238E27FC236}">
                <a16:creationId xmlns:a16="http://schemas.microsoft.com/office/drawing/2014/main" id="{2FD654AE-478E-4376-893D-18446644CF48}"/>
              </a:ext>
            </a:extLst>
          </p:cNvPr>
          <p:cNvSpPr>
            <a:spLocks noGrp="1"/>
          </p:cNvSpPr>
          <p:nvPr>
            <p:ph idx="1"/>
          </p:nvPr>
        </p:nvSpPr>
        <p:spPr/>
        <p:txBody>
          <a:bodyPr>
            <a:normAutofit fontScale="85000" lnSpcReduction="20000"/>
          </a:bodyPr>
          <a:lstStyle/>
          <a:p>
            <a:pPr marL="684000" lvl="1" indent="-457200">
              <a:lnSpc>
                <a:spcPct val="150000"/>
              </a:lnSpc>
            </a:pPr>
            <a:r>
              <a:rPr lang="zh-CN" altLang="en-US" sz="3400" b="1" dirty="0">
                <a:latin typeface="微软雅黑 Light" panose="020B0502040204020203" pitchFamily="34" charset="-122"/>
                <a:ea typeface="微软雅黑 Light" panose="020B0502040204020203" pitchFamily="34" charset="-122"/>
              </a:rPr>
              <a:t>时间重叠：</a:t>
            </a:r>
            <a:r>
              <a:rPr lang="zh-CN" altLang="en-US" sz="3400" dirty="0">
                <a:latin typeface="微软雅黑 Light" panose="020B0502040204020203" pitchFamily="34" charset="-122"/>
                <a:ea typeface="微软雅黑 Light" panose="020B0502040204020203" pitchFamily="34" charset="-122"/>
              </a:rPr>
              <a:t> 引入时间因素，让多个处理过程在时间上相互错开，轮流重叠地使用同一套硬件设备的各个部分，以加快硬件周转而赢得速度。</a:t>
            </a:r>
            <a:endParaRPr lang="en-US" altLang="zh-CN" sz="3400" dirty="0">
              <a:latin typeface="微软雅黑 Light" panose="020B0502040204020203" pitchFamily="34" charset="-122"/>
              <a:ea typeface="微软雅黑 Light" panose="020B0502040204020203" pitchFamily="34" charset="-122"/>
            </a:endParaRPr>
          </a:p>
          <a:p>
            <a:pPr marL="684000" lvl="1" indent="-457200">
              <a:lnSpc>
                <a:spcPct val="150000"/>
              </a:lnSpc>
            </a:pPr>
            <a:r>
              <a:rPr lang="zh-CN" altLang="en-US" sz="3400" b="1" dirty="0">
                <a:latin typeface="微软雅黑 Light" panose="020B0502040204020203" pitchFamily="34" charset="-122"/>
                <a:ea typeface="微软雅黑 Light" panose="020B0502040204020203" pitchFamily="34" charset="-122"/>
              </a:rPr>
              <a:t>资源重复：</a:t>
            </a:r>
            <a:r>
              <a:rPr lang="zh-CN" altLang="en-US" sz="3400" dirty="0">
                <a:latin typeface="微软雅黑 Light" panose="020B0502040204020203" pitchFamily="34" charset="-122"/>
                <a:ea typeface="微软雅黑 Light" panose="020B0502040204020203" pitchFamily="34" charset="-122"/>
              </a:rPr>
              <a:t>引入空间因素，以数量取胜。通过重复设置硬件资源，大幅度地提高计算机系统的性能。</a:t>
            </a:r>
          </a:p>
          <a:p>
            <a:pPr marL="684000" lvl="1" indent="-457200">
              <a:lnSpc>
                <a:spcPct val="150000"/>
              </a:lnSpc>
            </a:pPr>
            <a:r>
              <a:rPr lang="zh-CN" altLang="en-US" sz="3400" b="1" dirty="0">
                <a:latin typeface="微软雅黑 Light" panose="020B0502040204020203" pitchFamily="34" charset="-122"/>
                <a:ea typeface="微软雅黑 Light" panose="020B0502040204020203" pitchFamily="34" charset="-122"/>
              </a:rPr>
              <a:t>资源共享：</a:t>
            </a:r>
            <a:r>
              <a:rPr lang="zh-CN" altLang="en-US" sz="3400" dirty="0">
                <a:latin typeface="微软雅黑 Light" panose="020B0502040204020203" pitchFamily="34" charset="-122"/>
                <a:ea typeface="微软雅黑 Light" panose="020B0502040204020203" pitchFamily="34" charset="-122"/>
              </a:rPr>
              <a:t>这是一种软件方法，它使多个任务按一定时间顺序轮流使用同一套硬件设备。如，多道程序。 </a:t>
            </a:r>
          </a:p>
          <a:p>
            <a:endParaRPr lang="zh-CN" altLang="en-US" dirty="0"/>
          </a:p>
        </p:txBody>
      </p:sp>
    </p:spTree>
    <p:extLst>
      <p:ext uri="{BB962C8B-B14F-4D97-AF65-F5344CB8AC3E}">
        <p14:creationId xmlns:p14="http://schemas.microsoft.com/office/powerpoint/2010/main" val="218404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092" y="107674"/>
            <a:ext cx="10515600" cy="629174"/>
          </a:xfrm>
        </p:spPr>
        <p:txBody>
          <a:bodyPr>
            <a:normAutofit/>
          </a:bodyPr>
          <a:lstStyle/>
          <a:p>
            <a:r>
              <a:rPr lang="zh-CN" altLang="en-US" sz="3200" dirty="0"/>
              <a:t>时间重叠</a:t>
            </a:r>
          </a:p>
        </p:txBody>
      </p:sp>
      <p:sp>
        <p:nvSpPr>
          <p:cNvPr id="3" name="内容占位符 2"/>
          <p:cNvSpPr>
            <a:spLocks noGrp="1"/>
          </p:cNvSpPr>
          <p:nvPr>
            <p:ph idx="1"/>
          </p:nvPr>
        </p:nvSpPr>
        <p:spPr>
          <a:xfrm>
            <a:off x="483091" y="884590"/>
            <a:ext cx="5314027" cy="3589755"/>
          </a:xfrm>
        </p:spPr>
        <p:txBody>
          <a:bodyPr>
            <a:normAutofit/>
          </a:bodyPr>
          <a:lstStyle/>
          <a:p>
            <a:r>
              <a:rPr lang="zh-CN" altLang="en-US" sz="2400" dirty="0"/>
              <a:t>单处理机中  </a:t>
            </a:r>
            <a:r>
              <a:rPr lang="en-US" altLang="zh-CN" sz="2400" dirty="0"/>
              <a:t>-- </a:t>
            </a:r>
            <a:r>
              <a:rPr lang="zh-CN" altLang="en-US" sz="2400" dirty="0">
                <a:solidFill>
                  <a:srgbClr val="FF0000"/>
                </a:solidFill>
              </a:rPr>
              <a:t>部件功能专用化</a:t>
            </a:r>
            <a:endParaRPr lang="en-US" altLang="zh-CN" sz="2400" dirty="0">
              <a:solidFill>
                <a:srgbClr val="FF0000"/>
              </a:solidFill>
            </a:endParaRPr>
          </a:p>
          <a:p>
            <a:pPr lvl="1">
              <a:lnSpc>
                <a:spcPts val="2640"/>
              </a:lnSpc>
            </a:pPr>
            <a:r>
              <a:rPr lang="zh-CN" altLang="en-US" sz="2200" dirty="0"/>
              <a:t>把一件工作按功能分割为若干相互联系的部分；</a:t>
            </a:r>
          </a:p>
          <a:p>
            <a:pPr lvl="1">
              <a:lnSpc>
                <a:spcPts val="2640"/>
              </a:lnSpc>
            </a:pPr>
            <a:r>
              <a:rPr lang="zh-CN" altLang="en-US" sz="2200" dirty="0"/>
              <a:t>把每一部分指定给专门的部件完成；</a:t>
            </a:r>
          </a:p>
          <a:p>
            <a:pPr lvl="1">
              <a:lnSpc>
                <a:spcPts val="2640"/>
              </a:lnSpc>
            </a:pPr>
            <a:r>
              <a:rPr lang="zh-CN" altLang="en-US" sz="2200" dirty="0"/>
              <a:t>按时间重叠原理把各部分的执行过程在时间上重叠起来，使所有部件依次分工完成一组同样的工作。</a:t>
            </a:r>
          </a:p>
          <a:p>
            <a:endParaRPr lang="en-US" altLang="zh-CN" sz="2400" dirty="0"/>
          </a:p>
          <a:p>
            <a:pPr marL="457200" lvl="1" indent="0">
              <a:buNone/>
            </a:pPr>
            <a:endParaRPr lang="zh-CN" altLang="en-US" sz="2000" dirty="0"/>
          </a:p>
        </p:txBody>
      </p:sp>
      <p:sp>
        <p:nvSpPr>
          <p:cNvPr id="4" name="内容占位符 2"/>
          <p:cNvSpPr txBox="1">
            <a:spLocks/>
          </p:cNvSpPr>
          <p:nvPr/>
        </p:nvSpPr>
        <p:spPr>
          <a:xfrm>
            <a:off x="6334955" y="884590"/>
            <a:ext cx="5481224" cy="5667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多处理机中 </a:t>
            </a:r>
            <a:r>
              <a:rPr lang="en-US" altLang="zh-CN" sz="2400" dirty="0"/>
              <a:t>– </a:t>
            </a:r>
            <a:r>
              <a:rPr lang="zh-CN" altLang="en-US" sz="2400" dirty="0">
                <a:solidFill>
                  <a:srgbClr val="FF0000"/>
                </a:solidFill>
              </a:rPr>
              <a:t>处理机专用化</a:t>
            </a:r>
            <a:endParaRPr lang="en-US" altLang="zh-CN" sz="2400" dirty="0">
              <a:solidFill>
                <a:srgbClr val="FF0000"/>
              </a:solidFill>
            </a:endParaRPr>
          </a:p>
          <a:p>
            <a:pPr marL="808038" lvl="1" indent="-179388">
              <a:lnSpc>
                <a:spcPts val="2640"/>
              </a:lnSpc>
            </a:pPr>
            <a:r>
              <a:rPr lang="zh-CN" altLang="en-US" sz="2200" dirty="0"/>
              <a:t>专用外围处理机</a:t>
            </a:r>
          </a:p>
          <a:p>
            <a:pPr marL="808038" lvl="2" indent="-179388">
              <a:lnSpc>
                <a:spcPts val="2640"/>
              </a:lnSpc>
              <a:buNone/>
            </a:pPr>
            <a:r>
              <a:rPr lang="zh-CN" altLang="en-US" sz="2200" dirty="0"/>
              <a:t>        例如，输入</a:t>
            </a:r>
            <a:r>
              <a:rPr lang="en-US" altLang="zh-CN" sz="2200" dirty="0"/>
              <a:t>/</a:t>
            </a:r>
            <a:r>
              <a:rPr lang="zh-CN" altLang="en-US" sz="2200" dirty="0"/>
              <a:t>输出功能的分离。 </a:t>
            </a:r>
          </a:p>
          <a:p>
            <a:pPr marL="808038" lvl="1" indent="-179388">
              <a:lnSpc>
                <a:spcPts val="2640"/>
              </a:lnSpc>
            </a:pPr>
            <a:r>
              <a:rPr lang="zh-CN" altLang="en-US" sz="2200" dirty="0"/>
              <a:t>专用处理机</a:t>
            </a:r>
          </a:p>
          <a:p>
            <a:pPr marL="808038" lvl="2" indent="-179388">
              <a:lnSpc>
                <a:spcPts val="2640"/>
              </a:lnSpc>
              <a:buNone/>
            </a:pPr>
            <a:r>
              <a:rPr lang="zh-CN" altLang="en-US" sz="2200" dirty="0"/>
              <a:t>         如数组运算、高级语言翻译、数据库管理等，分离出来。</a:t>
            </a:r>
          </a:p>
          <a:p>
            <a:pPr marL="808038" lvl="1" indent="-179388">
              <a:lnSpc>
                <a:spcPts val="2640"/>
              </a:lnSpc>
            </a:pPr>
            <a:r>
              <a:rPr lang="zh-CN" altLang="en-US" sz="2200" dirty="0"/>
              <a:t>异构型多处理机系统</a:t>
            </a:r>
          </a:p>
          <a:p>
            <a:pPr marL="808038" lvl="2" indent="-179388">
              <a:lnSpc>
                <a:spcPts val="2640"/>
              </a:lnSpc>
              <a:buNone/>
            </a:pPr>
            <a:r>
              <a:rPr lang="zh-CN" altLang="en-US" sz="2200" dirty="0"/>
              <a:t>       由多个不同类型、至少担负不同功能的处理机组成，它们按照作业要求的顺序，利用时间重叠原理，依次对它们的多个任务进行加工，各自完成规定的功能动作。 </a:t>
            </a:r>
          </a:p>
          <a:p>
            <a:endParaRPr lang="zh-CN" altLang="en-US" sz="2400" dirty="0"/>
          </a:p>
        </p:txBody>
      </p:sp>
      <p:graphicFrame>
        <p:nvGraphicFramePr>
          <p:cNvPr id="5" name="Object 4"/>
          <p:cNvGraphicFramePr>
            <a:graphicFrameLocks noChangeAspect="1"/>
          </p:cNvGraphicFramePr>
          <p:nvPr/>
        </p:nvGraphicFramePr>
        <p:xfrm>
          <a:off x="684627" y="3633648"/>
          <a:ext cx="5112491" cy="1976878"/>
        </p:xfrm>
        <a:graphic>
          <a:graphicData uri="http://schemas.openxmlformats.org/presentationml/2006/ole">
            <mc:AlternateContent xmlns:mc="http://schemas.openxmlformats.org/markup-compatibility/2006">
              <mc:Choice xmlns:v="urn:schemas-microsoft-com:vml" Requires="v">
                <p:oleObj spid="_x0000_s3081" name="图片" r:id="rId3" imgW="4361337" imgH="1689884" progId="Word.Picture.8">
                  <p:embed/>
                </p:oleObj>
              </mc:Choice>
              <mc:Fallback>
                <p:oleObj name="图片" r:id="rId3" imgW="4361337" imgH="1689884" progId="Word.Picture.8">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27" y="3633648"/>
                        <a:ext cx="5112491" cy="197687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30703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092" y="107674"/>
            <a:ext cx="10515600" cy="629174"/>
          </a:xfrm>
        </p:spPr>
        <p:txBody>
          <a:bodyPr>
            <a:normAutofit/>
          </a:bodyPr>
          <a:lstStyle/>
          <a:p>
            <a:r>
              <a:rPr lang="zh-CN" altLang="en-US" sz="3200" dirty="0"/>
              <a:t>资源重复</a:t>
            </a:r>
          </a:p>
        </p:txBody>
      </p:sp>
      <p:sp>
        <p:nvSpPr>
          <p:cNvPr id="3" name="内容占位符 2"/>
          <p:cNvSpPr>
            <a:spLocks noGrp="1"/>
          </p:cNvSpPr>
          <p:nvPr>
            <p:ph idx="1"/>
          </p:nvPr>
        </p:nvSpPr>
        <p:spPr>
          <a:xfrm>
            <a:off x="483091" y="884590"/>
            <a:ext cx="5314027" cy="5667129"/>
          </a:xfrm>
        </p:spPr>
        <p:txBody>
          <a:bodyPr>
            <a:normAutofit/>
          </a:bodyPr>
          <a:lstStyle/>
          <a:p>
            <a:r>
              <a:rPr lang="zh-CN" altLang="en-US" sz="2400" dirty="0"/>
              <a:t>单处理机中  </a:t>
            </a:r>
            <a:r>
              <a:rPr lang="en-US" altLang="zh-CN" sz="2400" dirty="0"/>
              <a:t>-- </a:t>
            </a:r>
            <a:r>
              <a:rPr lang="zh-CN" altLang="en-US" sz="2400" dirty="0"/>
              <a:t>重复设置功能部件</a:t>
            </a:r>
            <a:endParaRPr lang="en-US" altLang="zh-CN" sz="2400" dirty="0"/>
          </a:p>
          <a:p>
            <a:pPr marL="719138" lvl="2" indent="-274638">
              <a:lnSpc>
                <a:spcPts val="2640"/>
              </a:lnSpc>
            </a:pPr>
            <a:r>
              <a:rPr lang="zh-CN" altLang="en-US" sz="2200" dirty="0"/>
              <a:t>多存储体并行</a:t>
            </a:r>
            <a:endParaRPr lang="en-US" altLang="zh-CN" sz="2200" dirty="0"/>
          </a:p>
          <a:p>
            <a:pPr marL="719138" lvl="2" indent="-274638">
              <a:lnSpc>
                <a:spcPts val="2640"/>
              </a:lnSpc>
            </a:pPr>
            <a:r>
              <a:rPr lang="zh-CN" altLang="en-US" sz="2200" dirty="0"/>
              <a:t>数据</a:t>
            </a:r>
            <a:r>
              <a:rPr lang="en-US" altLang="zh-CN" sz="2200" dirty="0"/>
              <a:t>/</a:t>
            </a:r>
            <a:r>
              <a:rPr lang="zh-CN" altLang="en-US" sz="2200" dirty="0"/>
              <a:t>指令独立存储体</a:t>
            </a:r>
          </a:p>
          <a:p>
            <a:pPr marL="719138" lvl="2" indent="-274638">
              <a:lnSpc>
                <a:spcPts val="2640"/>
              </a:lnSpc>
            </a:pPr>
            <a:r>
              <a:rPr lang="zh-CN" altLang="en-US" sz="2200" dirty="0"/>
              <a:t>重复设置运算部件</a:t>
            </a:r>
          </a:p>
        </p:txBody>
      </p:sp>
      <p:sp>
        <p:nvSpPr>
          <p:cNvPr id="4" name="内容占位符 2"/>
          <p:cNvSpPr txBox="1">
            <a:spLocks/>
          </p:cNvSpPr>
          <p:nvPr/>
        </p:nvSpPr>
        <p:spPr>
          <a:xfrm>
            <a:off x="6334955" y="884590"/>
            <a:ext cx="5356936" cy="5667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多处理机中 </a:t>
            </a:r>
            <a:r>
              <a:rPr lang="en-US" altLang="zh-CN" sz="2400" dirty="0"/>
              <a:t>– </a:t>
            </a:r>
            <a:r>
              <a:rPr lang="zh-CN" altLang="en-US" sz="2400" dirty="0"/>
              <a:t>重复设置处理机</a:t>
            </a:r>
            <a:endParaRPr lang="en-US" altLang="zh-CN" sz="2400" dirty="0"/>
          </a:p>
          <a:p>
            <a:pPr marL="719138" lvl="2" indent="-274638">
              <a:lnSpc>
                <a:spcPts val="2640"/>
              </a:lnSpc>
            </a:pPr>
            <a:r>
              <a:rPr lang="zh-CN" altLang="en-US" sz="2200"/>
              <a:t>容错系统</a:t>
            </a:r>
            <a:endParaRPr lang="en-US" altLang="zh-CN" sz="2200"/>
          </a:p>
          <a:p>
            <a:pPr marL="719138" lvl="2" indent="-274638">
              <a:lnSpc>
                <a:spcPts val="2640"/>
              </a:lnSpc>
            </a:pPr>
            <a:r>
              <a:rPr lang="zh-CN" altLang="en-US" sz="2200" dirty="0"/>
              <a:t>同构型多处理机系统</a:t>
            </a:r>
          </a:p>
          <a:p>
            <a:pPr marL="808038" lvl="2" indent="-179388">
              <a:lnSpc>
                <a:spcPts val="2640"/>
              </a:lnSpc>
              <a:buNone/>
            </a:pPr>
            <a:r>
              <a:rPr lang="zh-CN" altLang="en-US" sz="2200" dirty="0"/>
              <a:t>       由多个同类型或至少担负同等功能的处理机组成，它们同时处理同一作业中能并行执行的多个任务。</a:t>
            </a:r>
          </a:p>
          <a:p>
            <a:endParaRPr lang="zh-CN" altLang="en-US" sz="2400" dirty="0"/>
          </a:p>
        </p:txBody>
      </p:sp>
      <p:pic>
        <p:nvPicPr>
          <p:cNvPr id="3074" name="Picture 2" descr="https://p.ananas.chaoxing.com/star3/origin/d33bcfba9cd76fc85ef873531c070ed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751" y="2970660"/>
            <a:ext cx="4572000" cy="27241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94972" y="5910385"/>
            <a:ext cx="2890535" cy="425758"/>
          </a:xfrm>
          <a:prstGeom prst="rect">
            <a:avLst/>
          </a:prstGeom>
        </p:spPr>
        <p:txBody>
          <a:bodyPr wrap="none">
            <a:spAutoFit/>
          </a:bodyPr>
          <a:lstStyle/>
          <a:p>
            <a:pPr marL="719138" lvl="2" indent="-274638">
              <a:lnSpc>
                <a:spcPts val="2640"/>
              </a:lnSpc>
            </a:pPr>
            <a:r>
              <a:rPr lang="zh-CN" altLang="en-US" sz="2200" dirty="0"/>
              <a:t>低位交叉多体并行</a:t>
            </a:r>
          </a:p>
        </p:txBody>
      </p:sp>
    </p:spTree>
    <p:extLst>
      <p:ext uri="{BB962C8B-B14F-4D97-AF65-F5344CB8AC3E}">
        <p14:creationId xmlns:p14="http://schemas.microsoft.com/office/powerpoint/2010/main" val="2254599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092" y="107674"/>
            <a:ext cx="10515600" cy="629174"/>
          </a:xfrm>
        </p:spPr>
        <p:txBody>
          <a:bodyPr>
            <a:normAutofit/>
          </a:bodyPr>
          <a:lstStyle/>
          <a:p>
            <a:r>
              <a:rPr lang="zh-CN" altLang="en-US" sz="3200" dirty="0"/>
              <a:t>资源共享</a:t>
            </a:r>
          </a:p>
        </p:txBody>
      </p:sp>
      <p:sp>
        <p:nvSpPr>
          <p:cNvPr id="3" name="内容占位符 2"/>
          <p:cNvSpPr>
            <a:spLocks noGrp="1"/>
          </p:cNvSpPr>
          <p:nvPr>
            <p:ph idx="1"/>
          </p:nvPr>
        </p:nvSpPr>
        <p:spPr>
          <a:xfrm>
            <a:off x="483091" y="884590"/>
            <a:ext cx="5314027" cy="5667129"/>
          </a:xfrm>
        </p:spPr>
        <p:txBody>
          <a:bodyPr>
            <a:normAutofit/>
          </a:bodyPr>
          <a:lstStyle/>
          <a:p>
            <a:pPr>
              <a:lnSpc>
                <a:spcPct val="150000"/>
              </a:lnSpc>
            </a:pPr>
            <a:r>
              <a:rPr lang="zh-CN" altLang="en-US" sz="2400" dirty="0"/>
              <a:t>单处理机中  </a:t>
            </a:r>
            <a:endParaRPr lang="en-US" altLang="zh-CN" sz="2400" dirty="0"/>
          </a:p>
          <a:p>
            <a:pPr lvl="1">
              <a:lnSpc>
                <a:spcPct val="150000"/>
              </a:lnSpc>
            </a:pPr>
            <a:r>
              <a:rPr lang="zh-CN" altLang="en-US" sz="2200" dirty="0"/>
              <a:t>分时系统</a:t>
            </a:r>
          </a:p>
        </p:txBody>
      </p:sp>
      <p:sp>
        <p:nvSpPr>
          <p:cNvPr id="4" name="内容占位符 2"/>
          <p:cNvSpPr txBox="1">
            <a:spLocks/>
          </p:cNvSpPr>
          <p:nvPr/>
        </p:nvSpPr>
        <p:spPr>
          <a:xfrm>
            <a:off x="6334955" y="884590"/>
            <a:ext cx="5356936" cy="5667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多处理机中</a:t>
            </a:r>
            <a:endParaRPr lang="en-US" altLang="zh-CN" sz="2400" dirty="0"/>
          </a:p>
          <a:p>
            <a:pPr lvl="1">
              <a:lnSpc>
                <a:spcPct val="150000"/>
              </a:lnSpc>
            </a:pPr>
            <a:r>
              <a:rPr lang="zh-CN" altLang="en-US" sz="2000" dirty="0"/>
              <a:t>分布式系统</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06" y="2864367"/>
            <a:ext cx="4684779" cy="200182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650" y="2396970"/>
            <a:ext cx="3954736" cy="3768571"/>
          </a:xfrm>
          <a:prstGeom prst="rect">
            <a:avLst/>
          </a:prstGeom>
        </p:spPr>
      </p:pic>
    </p:spTree>
    <p:extLst>
      <p:ext uri="{BB962C8B-B14F-4D97-AF65-F5344CB8AC3E}">
        <p14:creationId xmlns:p14="http://schemas.microsoft.com/office/powerpoint/2010/main" val="122422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4"/>
          <p:cNvGraphicFramePr>
            <a:graphicFrameLocks noChangeAspect="1"/>
          </p:cNvGraphicFramePr>
          <p:nvPr>
            <p:extLst>
              <p:ext uri="{D42A27DB-BD31-4B8C-83A1-F6EECF244321}">
                <p14:modId xmlns:p14="http://schemas.microsoft.com/office/powerpoint/2010/main" val="2283340743"/>
              </p:ext>
            </p:extLst>
          </p:nvPr>
        </p:nvGraphicFramePr>
        <p:xfrm>
          <a:off x="1476803" y="244564"/>
          <a:ext cx="4546600" cy="6373812"/>
        </p:xfrm>
        <a:graphic>
          <a:graphicData uri="http://schemas.openxmlformats.org/presentationml/2006/ole">
            <mc:AlternateContent xmlns:mc="http://schemas.openxmlformats.org/markup-compatibility/2006">
              <mc:Choice xmlns:v="urn:schemas-microsoft-com:vml" Requires="v">
                <p:oleObj spid="_x0000_s1178" name="Visio" r:id="rId3" imgW="5434611" imgH="7614596" progId="Visio.Drawing.11">
                  <p:embed/>
                </p:oleObj>
              </mc:Choice>
              <mc:Fallback>
                <p:oleObj name="Visio" r:id="rId3" imgW="5434611" imgH="76145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803" y="244564"/>
                        <a:ext cx="4546600" cy="637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内容占位符 2"/>
          <p:cNvSpPr txBox="1">
            <a:spLocks/>
          </p:cNvSpPr>
          <p:nvPr/>
        </p:nvSpPr>
        <p:spPr>
          <a:xfrm>
            <a:off x="7140539" y="2198669"/>
            <a:ext cx="3713728" cy="22293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rPr>
              <a:t>单机系统和多机系统中并行性的发展</a:t>
            </a:r>
          </a:p>
        </p:txBody>
      </p:sp>
    </p:spTree>
    <p:extLst>
      <p:ext uri="{BB962C8B-B14F-4D97-AF65-F5344CB8AC3E}">
        <p14:creationId xmlns:p14="http://schemas.microsoft.com/office/powerpoint/2010/main" val="4133188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274" y="1584578"/>
            <a:ext cx="11341059" cy="5070223"/>
          </a:xfrm>
        </p:spPr>
        <p:txBody>
          <a:bodyPr>
            <a:normAutofit/>
          </a:bodyPr>
          <a:lstStyle/>
          <a:p>
            <a:pPr marL="0" indent="0">
              <a:lnSpc>
                <a:spcPct val="150000"/>
              </a:lnSpc>
              <a:buNone/>
            </a:pPr>
            <a:r>
              <a:rPr lang="zh-CN" altLang="en-US" dirty="0">
                <a:latin typeface="微软雅黑 Light" panose="020B0502040204020203" pitchFamily="34" charset="-122"/>
                <a:ea typeface="微软雅黑 Light" panose="020B0502040204020203" pitchFamily="34" charset="-122"/>
              </a:rPr>
              <a:t> </a:t>
            </a:r>
            <a:r>
              <a:rPr lang="zh-CN" altLang="en-US" sz="3000" dirty="0">
                <a:latin typeface="微软雅黑 Light" panose="020B0502040204020203" pitchFamily="34" charset="-122"/>
                <a:ea typeface="微软雅黑 Light" panose="020B0502040204020203" pitchFamily="34" charset="-122"/>
              </a:rPr>
              <a:t>程序执行时所访问的存储器地址分布不是随机的，而是相对地簇聚。</a:t>
            </a:r>
          </a:p>
          <a:p>
            <a:pPr marL="1085850" lvl="1" indent="-449263">
              <a:lnSpc>
                <a:spcPct val="150000"/>
              </a:lnSpc>
            </a:pPr>
            <a:r>
              <a:rPr lang="zh-CN" altLang="en-US" sz="2800" dirty="0">
                <a:latin typeface="微软雅黑 Light" panose="020B0502040204020203" pitchFamily="34" charset="-122"/>
                <a:ea typeface="微软雅黑 Light" panose="020B0502040204020203" pitchFamily="34" charset="-122"/>
              </a:rPr>
              <a:t>常用的一个经验规则</a:t>
            </a:r>
            <a:endParaRPr lang="en-US" altLang="zh-CN" sz="2800" dirty="0">
              <a:latin typeface="微软雅黑 Light" panose="020B0502040204020203" pitchFamily="34" charset="-122"/>
              <a:ea typeface="微软雅黑 Light" panose="020B0502040204020203" pitchFamily="34" charset="-122"/>
            </a:endParaRPr>
          </a:p>
          <a:p>
            <a:pPr marL="636587" lvl="1" indent="0">
              <a:lnSpc>
                <a:spcPct val="150000"/>
              </a:lnSpc>
              <a:buNone/>
            </a:pPr>
            <a:r>
              <a:rPr lang="zh-CN" altLang="en-US" sz="2400" dirty="0">
                <a:latin typeface="微软雅黑 Light" panose="020B0502040204020203" pitchFamily="34" charset="-122"/>
                <a:ea typeface="微软雅黑 Light" panose="020B0502040204020203" pitchFamily="34" charset="-122"/>
              </a:rPr>
              <a:t>程序执行时间的</a:t>
            </a:r>
            <a:r>
              <a:rPr lang="en-US" altLang="zh-CN" sz="2400" dirty="0">
                <a:latin typeface="微软雅黑 Light" panose="020B0502040204020203" pitchFamily="34" charset="-122"/>
                <a:ea typeface="微软雅黑 Light" panose="020B0502040204020203" pitchFamily="34" charset="-122"/>
              </a:rPr>
              <a:t>90%</a:t>
            </a:r>
            <a:r>
              <a:rPr lang="zh-CN" altLang="en-US" sz="2400" dirty="0">
                <a:latin typeface="微软雅黑 Light" panose="020B0502040204020203" pitchFamily="34" charset="-122"/>
                <a:ea typeface="微软雅黑 Light" panose="020B0502040204020203" pitchFamily="34" charset="-122"/>
              </a:rPr>
              <a:t>都是在执行程序中</a:t>
            </a:r>
            <a:r>
              <a:rPr lang="en-US" altLang="zh-CN" sz="2400" dirty="0">
                <a:latin typeface="微软雅黑 Light" panose="020B0502040204020203" pitchFamily="34" charset="-122"/>
                <a:ea typeface="微软雅黑 Light" panose="020B0502040204020203" pitchFamily="34" charset="-122"/>
              </a:rPr>
              <a:t>10%</a:t>
            </a:r>
            <a:r>
              <a:rPr lang="zh-CN" altLang="en-US" sz="2400" dirty="0">
                <a:latin typeface="微软雅黑 Light" panose="020B0502040204020203" pitchFamily="34" charset="-122"/>
                <a:ea typeface="微软雅黑 Light" panose="020B0502040204020203" pitchFamily="34" charset="-122"/>
              </a:rPr>
              <a:t>的代码。</a:t>
            </a:r>
          </a:p>
          <a:p>
            <a:pPr marL="1085850" lvl="1" indent="-449263">
              <a:lnSpc>
                <a:spcPct val="150000"/>
              </a:lnSpc>
            </a:pPr>
            <a:r>
              <a:rPr lang="zh-CN" altLang="en-US" sz="2800" dirty="0">
                <a:latin typeface="微软雅黑 Light" panose="020B0502040204020203" pitchFamily="34" charset="-122"/>
                <a:ea typeface="微软雅黑 Light" panose="020B0502040204020203" pitchFamily="34" charset="-122"/>
              </a:rPr>
              <a:t>程序的时间局部性</a:t>
            </a:r>
            <a:endParaRPr lang="en-US" altLang="zh-CN" sz="2800" dirty="0">
              <a:latin typeface="微软雅黑 Light" panose="020B0502040204020203" pitchFamily="34" charset="-122"/>
              <a:ea typeface="微软雅黑 Light" panose="020B0502040204020203" pitchFamily="34" charset="-122"/>
            </a:endParaRPr>
          </a:p>
          <a:p>
            <a:pPr marL="636587" lvl="1" indent="0">
              <a:lnSpc>
                <a:spcPct val="150000"/>
              </a:lnSpc>
              <a:buNone/>
            </a:pPr>
            <a:r>
              <a:rPr lang="zh-CN" altLang="en-US" dirty="0">
                <a:latin typeface="微软雅黑 Light" panose="020B0502040204020203" pitchFamily="34" charset="-122"/>
                <a:ea typeface="微软雅黑 Light" panose="020B0502040204020203" pitchFamily="34" charset="-122"/>
              </a:rPr>
              <a:t>程序即将用到的信息很可能就是目前正在使用的信息。</a:t>
            </a:r>
          </a:p>
          <a:p>
            <a:pPr marL="1085850" lvl="1" indent="-449263">
              <a:lnSpc>
                <a:spcPct val="150000"/>
              </a:lnSpc>
            </a:pPr>
            <a:r>
              <a:rPr lang="zh-CN" altLang="en-US" sz="2800" dirty="0">
                <a:latin typeface="微软雅黑 Light" panose="020B0502040204020203" pitchFamily="34" charset="-122"/>
                <a:ea typeface="微软雅黑 Light" panose="020B0502040204020203" pitchFamily="34" charset="-122"/>
              </a:rPr>
              <a:t>程序的空间局部性</a:t>
            </a:r>
            <a:endParaRPr lang="en-US" altLang="zh-CN" sz="2800" dirty="0">
              <a:latin typeface="微软雅黑 Light" panose="020B0502040204020203" pitchFamily="34" charset="-122"/>
              <a:ea typeface="微软雅黑 Light" panose="020B0502040204020203" pitchFamily="34" charset="-122"/>
            </a:endParaRPr>
          </a:p>
          <a:p>
            <a:pPr marL="636587" lvl="1" indent="0">
              <a:lnSpc>
                <a:spcPct val="150000"/>
              </a:lnSpc>
              <a:buNone/>
            </a:pPr>
            <a:r>
              <a:rPr lang="zh-CN" altLang="en-US" dirty="0">
                <a:latin typeface="微软雅黑 Light" panose="020B0502040204020203" pitchFamily="34" charset="-122"/>
                <a:ea typeface="微软雅黑 Light" panose="020B0502040204020203" pitchFamily="34" charset="-122"/>
              </a:rPr>
              <a:t>程序即将用到的信息很可能与目前正在使用的信息在空间上相邻或者临近。</a:t>
            </a:r>
          </a:p>
        </p:txBody>
      </p:sp>
      <p:sp>
        <p:nvSpPr>
          <p:cNvPr id="5" name="标题 1">
            <a:extLst>
              <a:ext uri="{FF2B5EF4-FFF2-40B4-BE49-F238E27FC236}">
                <a16:creationId xmlns:a16="http://schemas.microsoft.com/office/drawing/2014/main" id="{B7912311-2AB1-409C-B4C5-4A611DB6D302}"/>
              </a:ext>
            </a:extLst>
          </p:cNvPr>
          <p:cNvSpPr>
            <a:spLocks noGrp="1"/>
          </p:cNvSpPr>
          <p:nvPr>
            <p:ph type="title"/>
          </p:nvPr>
        </p:nvSpPr>
        <p:spPr>
          <a:xfrm>
            <a:off x="829734" y="212977"/>
            <a:ext cx="10515600" cy="1325563"/>
          </a:xfrm>
        </p:spPr>
        <p:txBody>
          <a:bodyPr>
            <a:normAutofit/>
          </a:bodyPr>
          <a:lstStyle/>
          <a:p>
            <a:pPr>
              <a:lnSpc>
                <a:spcPct val="90000"/>
              </a:lnSpc>
              <a:spcBef>
                <a:spcPct val="0"/>
              </a:spcBef>
            </a:pPr>
            <a:r>
              <a:rPr lang="en-US" altLang="zh-CN" sz="3600" dirty="0">
                <a:latin typeface="微软雅黑" panose="020B0503020204020204" pitchFamily="34" charset="-122"/>
                <a:ea typeface="微软雅黑" panose="020B0503020204020204" pitchFamily="34" charset="-122"/>
                <a:cs typeface="+mj-cs"/>
              </a:rPr>
              <a:t>1.5.2 </a:t>
            </a:r>
            <a:r>
              <a:rPr lang="zh-CN" altLang="en-US" sz="3600" dirty="0">
                <a:latin typeface="微软雅黑" panose="020B0503020204020204" pitchFamily="34" charset="-122"/>
                <a:ea typeface="微软雅黑" panose="020B0503020204020204" pitchFamily="34" charset="-122"/>
                <a:cs typeface="+mj-cs"/>
              </a:rPr>
              <a:t>局部性原理</a:t>
            </a:r>
            <a:endParaRPr lang="en-US" altLang="zh-CN" sz="3600" dirty="0">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816107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4563" y="1778000"/>
            <a:ext cx="10840771" cy="4573814"/>
          </a:xfrm>
        </p:spPr>
        <p:txBody>
          <a:bodyPr>
            <a:normAutofit fontScale="92500" lnSpcReduction="10000"/>
          </a:bodyPr>
          <a:lstStyle/>
          <a:p>
            <a:pPr marL="895350" lvl="1" indent="-266700">
              <a:lnSpc>
                <a:spcPct val="150000"/>
              </a:lnSpc>
            </a:pPr>
            <a:r>
              <a:rPr lang="zh-CN" altLang="sv-SE" sz="3000" dirty="0">
                <a:latin typeface="微软雅黑 Light" panose="020B0502040204020203" pitchFamily="34" charset="-122"/>
                <a:ea typeface="微软雅黑 Light" panose="020B0502040204020203" pitchFamily="34" charset="-122"/>
              </a:rPr>
              <a:t>对经常发生的情况采用优化方法的原则进行选择，以得到更多的总体上的改进。</a:t>
            </a:r>
          </a:p>
          <a:p>
            <a:pPr marL="895350" lvl="1" indent="-266700">
              <a:lnSpc>
                <a:spcPct val="150000"/>
              </a:lnSpc>
            </a:pPr>
            <a:r>
              <a:rPr lang="zh-CN" altLang="sv-SE" sz="3000" dirty="0">
                <a:latin typeface="微软雅黑 Light" panose="020B0502040204020203" pitchFamily="34" charset="-122"/>
                <a:ea typeface="微软雅黑 Light" panose="020B0502040204020203" pitchFamily="34" charset="-122"/>
              </a:rPr>
              <a:t>优化是指分配更多的资源、达到更高的性能或者分配更多的电能等。</a:t>
            </a:r>
            <a:endParaRPr lang="en-US" altLang="zh-CN" sz="3000" dirty="0">
              <a:latin typeface="微软雅黑 Light" panose="020B0502040204020203" pitchFamily="34" charset="-122"/>
              <a:ea typeface="微软雅黑 Light" panose="020B0502040204020203" pitchFamily="34" charset="-122"/>
            </a:endParaRPr>
          </a:p>
          <a:p>
            <a:pPr marL="1352550" lvl="2" indent="-266700">
              <a:lnSpc>
                <a:spcPct val="150000"/>
              </a:lnSpc>
            </a:pPr>
            <a:r>
              <a:rPr lang="zh-CN" altLang="en-US" dirty="0"/>
              <a:t>例如：</a:t>
            </a:r>
            <a:endParaRPr lang="en-US" altLang="zh-CN" dirty="0"/>
          </a:p>
          <a:p>
            <a:pPr marL="1085850" lvl="2" indent="0">
              <a:lnSpc>
                <a:spcPct val="150000"/>
              </a:lnSpc>
              <a:buNone/>
            </a:pPr>
            <a:r>
              <a:rPr lang="zh-CN" altLang="en-US" dirty="0"/>
              <a:t>相对溢出，不溢出是经常性事件。针对不溢出的情况进行性能设计，无需花过多的时间和精力在解决溢出上。</a:t>
            </a:r>
            <a:endParaRPr lang="en-US" altLang="zh-CN" dirty="0"/>
          </a:p>
          <a:p>
            <a:pPr marL="1085850" lvl="2" indent="0">
              <a:lnSpc>
                <a:spcPct val="150000"/>
              </a:lnSpc>
              <a:buNone/>
            </a:pPr>
            <a:r>
              <a:rPr lang="zh-CN" altLang="en-US" dirty="0"/>
              <a:t>处理器的取值、译码比乘法器用的更加频繁，优先优化取指令和译码部件。</a:t>
            </a:r>
            <a:endParaRPr lang="zh-CN" altLang="sv-SE" sz="2400" dirty="0">
              <a:latin typeface="微软雅黑 Light" panose="020B0502040204020203" pitchFamily="34" charset="-122"/>
              <a:ea typeface="微软雅黑 Light" panose="020B0502040204020203" pitchFamily="34" charset="-122"/>
            </a:endParaRPr>
          </a:p>
          <a:p>
            <a:pPr marL="0" indent="0">
              <a:buNone/>
            </a:pPr>
            <a:endParaRPr lang="zh-CN" altLang="en-US" dirty="0"/>
          </a:p>
        </p:txBody>
      </p:sp>
      <p:sp>
        <p:nvSpPr>
          <p:cNvPr id="5" name="标题 1">
            <a:extLst>
              <a:ext uri="{FF2B5EF4-FFF2-40B4-BE49-F238E27FC236}">
                <a16:creationId xmlns:a16="http://schemas.microsoft.com/office/drawing/2014/main" id="{4C1812F1-CC9E-4907-8AA4-AEF4D4354AA8}"/>
              </a:ext>
            </a:extLst>
          </p:cNvPr>
          <p:cNvSpPr>
            <a:spLocks noGrp="1"/>
          </p:cNvSpPr>
          <p:nvPr>
            <p:ph type="title"/>
          </p:nvPr>
        </p:nvSpPr>
        <p:spPr>
          <a:xfrm>
            <a:off x="829734" y="212977"/>
            <a:ext cx="10515600" cy="1325563"/>
          </a:xfrm>
        </p:spPr>
        <p:txBody>
          <a:bodyPr>
            <a:normAutofit/>
          </a:bodyPr>
          <a:lstStyle/>
          <a:p>
            <a:pPr>
              <a:lnSpc>
                <a:spcPct val="90000"/>
              </a:lnSpc>
              <a:spcBef>
                <a:spcPct val="0"/>
              </a:spcBef>
            </a:pPr>
            <a:r>
              <a:rPr lang="en-US" altLang="zh-CN" sz="3600" dirty="0">
                <a:latin typeface="微软雅黑" panose="020B0503020204020204" pitchFamily="34" charset="-122"/>
                <a:ea typeface="微软雅黑" panose="020B0503020204020204" pitchFamily="34" charset="-122"/>
                <a:cs typeface="+mj-cs"/>
              </a:rPr>
              <a:t>1.5.3  </a:t>
            </a:r>
            <a:r>
              <a:rPr lang="zh-CN" altLang="en-US" sz="3600" dirty="0">
                <a:latin typeface="微软雅黑" panose="020B0503020204020204" pitchFamily="34" charset="-122"/>
                <a:ea typeface="微软雅黑" panose="020B0503020204020204" pitchFamily="34" charset="-122"/>
                <a:cs typeface="+mj-cs"/>
              </a:rPr>
              <a:t>重点关注常见情形</a:t>
            </a:r>
            <a:endParaRPr lang="en-US" altLang="zh-CN" sz="3600" dirty="0">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656034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0285" y="1520575"/>
            <a:ext cx="10515600" cy="551202"/>
          </a:xfrm>
        </p:spPr>
        <p:txBody>
          <a:bodyPr/>
          <a:lstStyle/>
          <a:p>
            <a:r>
              <a:rPr lang="zh-CN" altLang="en-US" dirty="0"/>
              <a:t> 加速比 </a:t>
            </a:r>
            <a:r>
              <a:rPr lang="en-US" altLang="zh-CN" dirty="0"/>
              <a:t>– </a:t>
            </a:r>
            <a:r>
              <a:rPr lang="zh-CN" altLang="en-US" dirty="0"/>
              <a:t>衡量系统的性能改进了多少</a:t>
            </a:r>
            <a:endParaRPr lang="en-US" altLang="zh-CN" dirty="0"/>
          </a:p>
        </p:txBody>
      </p:sp>
      <p:sp>
        <p:nvSpPr>
          <p:cNvPr id="5" name="矩形 4"/>
          <p:cNvSpPr/>
          <p:nvPr/>
        </p:nvSpPr>
        <p:spPr>
          <a:xfrm>
            <a:off x="0" y="281363"/>
            <a:ext cx="3700052" cy="646331"/>
          </a:xfrm>
          <a:prstGeom prst="rect">
            <a:avLst/>
          </a:prstGeom>
        </p:spPr>
        <p:txBody>
          <a:bodyPr wrap="none">
            <a:spAutoFit/>
          </a:bodyPr>
          <a:lstStyle/>
          <a:p>
            <a:r>
              <a:rPr lang="en-US" altLang="zh-CN" sz="3600" dirty="0"/>
              <a:t>1.5.4  Amdahl</a:t>
            </a:r>
            <a:r>
              <a:rPr lang="zh-CN" altLang="en-US" sz="3600" dirty="0"/>
              <a:t>定律</a:t>
            </a:r>
            <a:endParaRPr lang="en-US" altLang="zh-CN" sz="3600" dirty="0"/>
          </a:p>
        </p:txBody>
      </p:sp>
      <p:sp>
        <p:nvSpPr>
          <p:cNvPr id="6" name="Rectangle 3" descr="Rectangle: Click to edit Master text styles&#10;Second level&#10;Third level&#10;Fourth level&#10;Fifth level"/>
          <p:cNvSpPr txBox="1">
            <a:spLocks noChangeArrowheads="1"/>
          </p:cNvSpPr>
          <p:nvPr/>
        </p:nvSpPr>
        <p:spPr>
          <a:xfrm>
            <a:off x="1556993" y="2647130"/>
            <a:ext cx="1052644"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200" dirty="0"/>
              <a:t>加速比</a:t>
            </a:r>
            <a:endParaRPr lang="zh-CN" altLang="en-US" sz="1900" dirty="0"/>
          </a:p>
        </p:txBody>
      </p:sp>
      <p:sp>
        <p:nvSpPr>
          <p:cNvPr id="7" name="Rectangle 3" descr="Rectangle: Click to edit Master text styles&#10;Second level&#10;Third level&#10;Fourth level&#10;Fifth level"/>
          <p:cNvSpPr txBox="1">
            <a:spLocks noChangeArrowheads="1"/>
          </p:cNvSpPr>
          <p:nvPr/>
        </p:nvSpPr>
        <p:spPr>
          <a:xfrm>
            <a:off x="2698780" y="2647129"/>
            <a:ext cx="1052644"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en-US" altLang="zh-CN" sz="2200" dirty="0"/>
              <a:t>=</a:t>
            </a:r>
            <a:endParaRPr lang="zh-CN" altLang="en-US" sz="1900" dirty="0"/>
          </a:p>
        </p:txBody>
      </p:sp>
      <p:cxnSp>
        <p:nvCxnSpPr>
          <p:cNvPr id="8" name="直接连接符 7"/>
          <p:cNvCxnSpPr/>
          <p:nvPr/>
        </p:nvCxnSpPr>
        <p:spPr>
          <a:xfrm>
            <a:off x="3225102" y="2934805"/>
            <a:ext cx="2813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3" descr="Rectangle: Click to edit Master text styles&#10;Second level&#10;Third level&#10;Fourth level&#10;Fifth level"/>
          <p:cNvSpPr txBox="1">
            <a:spLocks noChangeArrowheads="1"/>
          </p:cNvSpPr>
          <p:nvPr/>
        </p:nvSpPr>
        <p:spPr>
          <a:xfrm>
            <a:off x="3225102" y="2341924"/>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200" dirty="0"/>
              <a:t>系统性能</a:t>
            </a:r>
            <a:r>
              <a:rPr lang="zh-CN" altLang="en-US" sz="2200" baseline="-25000" dirty="0"/>
              <a:t>改进后</a:t>
            </a:r>
            <a:endParaRPr lang="zh-CN" altLang="en-US" sz="1900" baseline="-25000" dirty="0"/>
          </a:p>
        </p:txBody>
      </p:sp>
      <p:sp>
        <p:nvSpPr>
          <p:cNvPr id="12" name="Rectangle 3" descr="Rectangle: Click to edit Master text styles&#10;Second level&#10;Third level&#10;Fourth level&#10;Fifth level"/>
          <p:cNvSpPr txBox="1">
            <a:spLocks noChangeArrowheads="1"/>
          </p:cNvSpPr>
          <p:nvPr/>
        </p:nvSpPr>
        <p:spPr>
          <a:xfrm>
            <a:off x="3225102" y="2934805"/>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200" dirty="0"/>
              <a:t>系统性能</a:t>
            </a:r>
            <a:r>
              <a:rPr lang="zh-CN" altLang="en-US" sz="2200" baseline="-25000" dirty="0"/>
              <a:t>改进前</a:t>
            </a:r>
            <a:endParaRPr lang="zh-CN" altLang="en-US" sz="1900" baseline="-25000" dirty="0"/>
          </a:p>
        </p:txBody>
      </p:sp>
      <p:sp>
        <p:nvSpPr>
          <p:cNvPr id="13" name="Rectangle 3" descr="Rectangle: Click to edit Master text styles&#10;Second level&#10;Third level&#10;Fourth level&#10;Fifth level"/>
          <p:cNvSpPr txBox="1">
            <a:spLocks noChangeArrowheads="1"/>
          </p:cNvSpPr>
          <p:nvPr/>
        </p:nvSpPr>
        <p:spPr>
          <a:xfrm>
            <a:off x="2698780" y="4446235"/>
            <a:ext cx="1052644"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en-US" altLang="zh-CN" sz="2200" dirty="0"/>
              <a:t>=</a:t>
            </a:r>
            <a:endParaRPr lang="zh-CN" altLang="en-US" sz="1900" dirty="0"/>
          </a:p>
        </p:txBody>
      </p:sp>
      <p:cxnSp>
        <p:nvCxnSpPr>
          <p:cNvPr id="15" name="直接连接符 14"/>
          <p:cNvCxnSpPr/>
          <p:nvPr/>
        </p:nvCxnSpPr>
        <p:spPr>
          <a:xfrm>
            <a:off x="3225102" y="4733911"/>
            <a:ext cx="2813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225102" y="3612703"/>
            <a:ext cx="2888526" cy="1103680"/>
            <a:chOff x="3225102" y="3612703"/>
            <a:chExt cx="2888526" cy="1103680"/>
          </a:xfrm>
        </p:grpSpPr>
        <p:sp>
          <p:nvSpPr>
            <p:cNvPr id="16" name="Rectangle 3" descr="Rectangle: Click to edit Master text styles&#10;Second level&#10;Third level&#10;Fourth level&#10;Fifth level"/>
            <p:cNvSpPr txBox="1">
              <a:spLocks noChangeArrowheads="1"/>
            </p:cNvSpPr>
            <p:nvPr/>
          </p:nvSpPr>
          <p:spPr>
            <a:xfrm>
              <a:off x="3225102" y="4141030"/>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200" dirty="0"/>
                <a:t>总执行时间</a:t>
              </a:r>
              <a:r>
                <a:rPr lang="zh-CN" altLang="en-US" sz="2200" baseline="-25000" dirty="0"/>
                <a:t>改进后</a:t>
              </a:r>
              <a:endParaRPr lang="zh-CN" altLang="en-US" sz="1900" baseline="-25000" dirty="0"/>
            </a:p>
          </p:txBody>
        </p:sp>
        <p:cxnSp>
          <p:nvCxnSpPr>
            <p:cNvPr id="18" name="直接连接符 17"/>
            <p:cNvCxnSpPr/>
            <p:nvPr/>
          </p:nvCxnSpPr>
          <p:spPr>
            <a:xfrm flipV="1">
              <a:off x="3604516" y="4158559"/>
              <a:ext cx="2038033" cy="41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3" descr="Rectangle: Click to edit Master text styles&#10;Second level&#10;Third level&#10;Fourth level&#10;Fifth level"/>
            <p:cNvSpPr txBox="1">
              <a:spLocks noChangeArrowheads="1"/>
            </p:cNvSpPr>
            <p:nvPr/>
          </p:nvSpPr>
          <p:spPr>
            <a:xfrm>
              <a:off x="3299880" y="3612703"/>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en-US" altLang="zh-CN" sz="2200" dirty="0"/>
                <a:t>1</a:t>
              </a:r>
              <a:endParaRPr lang="zh-CN" altLang="en-US" sz="1900" baseline="-25000" dirty="0"/>
            </a:p>
          </p:txBody>
        </p:sp>
      </p:grpSp>
      <p:grpSp>
        <p:nvGrpSpPr>
          <p:cNvPr id="34" name="组合 33"/>
          <p:cNvGrpSpPr/>
          <p:nvPr/>
        </p:nvGrpSpPr>
        <p:grpSpPr>
          <a:xfrm>
            <a:off x="3225102" y="4733911"/>
            <a:ext cx="2888526" cy="1113060"/>
            <a:chOff x="3225102" y="4733911"/>
            <a:chExt cx="2888526" cy="1113060"/>
          </a:xfrm>
        </p:grpSpPr>
        <p:sp>
          <p:nvSpPr>
            <p:cNvPr id="17" name="Rectangle 3" descr="Rectangle: Click to edit Master text styles&#10;Second level&#10;Third level&#10;Fourth level&#10;Fifth level"/>
            <p:cNvSpPr txBox="1">
              <a:spLocks noChangeArrowheads="1"/>
            </p:cNvSpPr>
            <p:nvPr/>
          </p:nvSpPr>
          <p:spPr>
            <a:xfrm>
              <a:off x="3225102" y="4733911"/>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en-US" altLang="zh-CN" sz="2200" dirty="0"/>
                <a:t>1</a:t>
              </a:r>
              <a:endParaRPr lang="zh-CN" altLang="en-US" sz="1900" baseline="-25000" dirty="0"/>
            </a:p>
          </p:txBody>
        </p:sp>
        <p:sp>
          <p:nvSpPr>
            <p:cNvPr id="30" name="Rectangle 3" descr="Rectangle: Click to edit Master text styles&#10;Second level&#10;Third level&#10;Fourth level&#10;Fifth level"/>
            <p:cNvSpPr txBox="1">
              <a:spLocks noChangeArrowheads="1"/>
            </p:cNvSpPr>
            <p:nvPr/>
          </p:nvSpPr>
          <p:spPr>
            <a:xfrm>
              <a:off x="3299880" y="5271618"/>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200" dirty="0"/>
                <a:t>总执行时间</a:t>
              </a:r>
              <a:r>
                <a:rPr lang="zh-CN" altLang="en-US" sz="2200" baseline="-25000" dirty="0"/>
                <a:t>改进前</a:t>
              </a:r>
              <a:endParaRPr lang="zh-CN" altLang="en-US" sz="1900" baseline="-25000" dirty="0"/>
            </a:p>
          </p:txBody>
        </p:sp>
        <p:cxnSp>
          <p:nvCxnSpPr>
            <p:cNvPr id="31" name="直接连接符 30"/>
            <p:cNvCxnSpPr/>
            <p:nvPr/>
          </p:nvCxnSpPr>
          <p:spPr>
            <a:xfrm flipV="1">
              <a:off x="3679294" y="5289147"/>
              <a:ext cx="2038033" cy="41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标注 31"/>
          <p:cNvSpPr/>
          <p:nvPr/>
        </p:nvSpPr>
        <p:spPr>
          <a:xfrm>
            <a:off x="6469037" y="2071777"/>
            <a:ext cx="2620371" cy="845500"/>
          </a:xfrm>
          <a:prstGeom prst="wedgeRectCallout">
            <a:avLst>
              <a:gd name="adj1" fmla="val -75793"/>
              <a:gd name="adj2" fmla="val 2860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性能 </a:t>
            </a:r>
            <a:r>
              <a:rPr lang="en-US" altLang="zh-CN" b="1" dirty="0">
                <a:solidFill>
                  <a:schemeClr val="tx1"/>
                </a:solidFill>
              </a:rPr>
              <a:t>= 1/</a:t>
            </a:r>
            <a:r>
              <a:rPr lang="zh-CN" altLang="en-US" b="1" dirty="0">
                <a:solidFill>
                  <a:schemeClr val="tx1"/>
                </a:solidFill>
              </a:rPr>
              <a:t>执行时间</a:t>
            </a:r>
          </a:p>
        </p:txBody>
      </p:sp>
      <p:sp>
        <p:nvSpPr>
          <p:cNvPr id="35" name="Rectangle 3" descr="Rectangle: Click to edit Master text styles&#10;Second level&#10;Third level&#10;Fourth level&#10;Fifth level"/>
          <p:cNvSpPr txBox="1">
            <a:spLocks noChangeArrowheads="1"/>
          </p:cNvSpPr>
          <p:nvPr/>
        </p:nvSpPr>
        <p:spPr>
          <a:xfrm>
            <a:off x="6730808" y="4446235"/>
            <a:ext cx="1052644"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en-US" altLang="zh-CN" sz="2200" dirty="0"/>
              <a:t>=</a:t>
            </a:r>
            <a:endParaRPr lang="zh-CN" altLang="en-US" sz="1900" dirty="0"/>
          </a:p>
        </p:txBody>
      </p:sp>
      <p:grpSp>
        <p:nvGrpSpPr>
          <p:cNvPr id="39" name="组合 38"/>
          <p:cNvGrpSpPr/>
          <p:nvPr/>
        </p:nvGrpSpPr>
        <p:grpSpPr>
          <a:xfrm>
            <a:off x="7289837" y="4174336"/>
            <a:ext cx="2813748" cy="1168234"/>
            <a:chOff x="7289837" y="4174336"/>
            <a:chExt cx="2813748" cy="1168234"/>
          </a:xfrm>
        </p:grpSpPr>
        <p:cxnSp>
          <p:nvCxnSpPr>
            <p:cNvPr id="36" name="直接连接符 35"/>
            <p:cNvCxnSpPr/>
            <p:nvPr/>
          </p:nvCxnSpPr>
          <p:spPr>
            <a:xfrm>
              <a:off x="7289837" y="4767217"/>
              <a:ext cx="2813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 descr="Rectangle: Click to edit Master text styles&#10;Second level&#10;Third level&#10;Fourth level&#10;Fifth level"/>
            <p:cNvSpPr txBox="1">
              <a:spLocks noChangeArrowheads="1"/>
            </p:cNvSpPr>
            <p:nvPr/>
          </p:nvSpPr>
          <p:spPr>
            <a:xfrm>
              <a:off x="7289837" y="4174336"/>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200" dirty="0"/>
                <a:t>总执行时间</a:t>
              </a:r>
              <a:r>
                <a:rPr lang="zh-CN" altLang="en-US" sz="2200" baseline="-25000" dirty="0"/>
                <a:t>改进前</a:t>
              </a:r>
              <a:endParaRPr lang="zh-CN" altLang="en-US" sz="1900" baseline="-25000" dirty="0"/>
            </a:p>
          </p:txBody>
        </p:sp>
        <p:sp>
          <p:nvSpPr>
            <p:cNvPr id="38" name="Rectangle 3" descr="Rectangle: Click to edit Master text styles&#10;Second level&#10;Third level&#10;Fourth level&#10;Fifth level"/>
            <p:cNvSpPr txBox="1">
              <a:spLocks noChangeArrowheads="1"/>
            </p:cNvSpPr>
            <p:nvPr/>
          </p:nvSpPr>
          <p:spPr>
            <a:xfrm>
              <a:off x="7289837" y="4767217"/>
              <a:ext cx="2813748"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200" dirty="0"/>
                <a:t>总执行时间</a:t>
              </a:r>
              <a:r>
                <a:rPr lang="zh-CN" altLang="en-US" sz="2200" baseline="-25000" dirty="0"/>
                <a:t>改进后</a:t>
              </a:r>
              <a:endParaRPr lang="zh-CN" altLang="en-US" sz="1900" baseline="-25000" dirty="0"/>
            </a:p>
          </p:txBody>
        </p:sp>
      </p:grpSp>
      <p:sp>
        <p:nvSpPr>
          <p:cNvPr id="40" name="矩形标注 39"/>
          <p:cNvSpPr/>
          <p:nvPr/>
        </p:nvSpPr>
        <p:spPr>
          <a:xfrm>
            <a:off x="9571629" y="5843627"/>
            <a:ext cx="2620371" cy="845500"/>
          </a:xfrm>
          <a:prstGeom prst="wedgeRectCallout">
            <a:avLst>
              <a:gd name="adj1" fmla="val -74230"/>
              <a:gd name="adj2" fmla="val -8116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通常 大于</a:t>
            </a:r>
            <a:r>
              <a:rPr lang="en-US" altLang="zh-CN" b="1" dirty="0">
                <a:solidFill>
                  <a:schemeClr val="tx1"/>
                </a:solidFill>
              </a:rPr>
              <a:t> 1</a:t>
            </a:r>
            <a:endParaRPr lang="zh-CN" altLang="en-US" b="1" dirty="0">
              <a:solidFill>
                <a:schemeClr val="tx1"/>
              </a:solidFill>
            </a:endParaRPr>
          </a:p>
        </p:txBody>
      </p:sp>
    </p:spTree>
    <p:extLst>
      <p:ext uri="{BB962C8B-B14F-4D97-AF65-F5344CB8AC3E}">
        <p14:creationId xmlns:p14="http://schemas.microsoft.com/office/powerpoint/2010/main" val="381069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1" grpId="0"/>
      <p:bldP spid="12" grpId="0"/>
      <p:bldP spid="13" grpId="0"/>
      <p:bldP spid="32" grpId="0" animBg="1"/>
      <p:bldP spid="35" grpId="0"/>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9514383" y="2193048"/>
            <a:ext cx="1854938" cy="661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472294" y="2562726"/>
            <a:ext cx="1854938" cy="661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424111" y="4145967"/>
            <a:ext cx="4978762" cy="4583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                                                                           ]</a:t>
            </a:r>
            <a:endParaRPr lang="zh-CN" altLang="en-US" sz="2000" dirty="0">
              <a:solidFill>
                <a:schemeClr val="tx1"/>
              </a:solidFill>
            </a:endParaRPr>
          </a:p>
        </p:txBody>
      </p:sp>
      <p:sp>
        <p:nvSpPr>
          <p:cNvPr id="59395" name="Rectangle 3" descr="Rectangle: Click to edit Master text styles&#10;Second level&#10;Third level&#10;Fourth level&#10;Fifth level"/>
          <p:cNvSpPr>
            <a:spLocks noGrp="1" noChangeArrowheads="1"/>
          </p:cNvSpPr>
          <p:nvPr>
            <p:ph idx="1"/>
          </p:nvPr>
        </p:nvSpPr>
        <p:spPr>
          <a:xfrm>
            <a:off x="531224" y="308225"/>
            <a:ext cx="10371908" cy="865482"/>
          </a:xfrm>
        </p:spPr>
        <p:txBody>
          <a:bodyPr>
            <a:normAutofit/>
          </a:bodyPr>
          <a:lstStyle/>
          <a:p>
            <a:pPr marL="457200" lvl="1" indent="-457200">
              <a:lnSpc>
                <a:spcPct val="130000"/>
              </a:lnSpc>
              <a:spcBef>
                <a:spcPts val="1000"/>
              </a:spcBef>
            </a:pPr>
            <a:r>
              <a:rPr lang="zh-CN" altLang="en-US" sz="2800" dirty="0"/>
              <a:t>换个方式来看</a:t>
            </a:r>
            <a:endParaRPr lang="en-US" altLang="zh-CN" sz="2800" dirty="0"/>
          </a:p>
          <a:p>
            <a:pPr marL="628650" lvl="1" indent="895350">
              <a:lnSpc>
                <a:spcPct val="130000"/>
              </a:lnSpc>
              <a:buNone/>
            </a:pPr>
            <a:endParaRPr lang="en-US" altLang="zh-CN" sz="2800" dirty="0"/>
          </a:p>
          <a:p>
            <a:pPr marL="628650" lvl="1" indent="895350">
              <a:lnSpc>
                <a:spcPct val="130000"/>
              </a:lnSpc>
              <a:buNone/>
            </a:pPr>
            <a:endParaRPr lang="zh-CN" altLang="en-US" sz="2800" dirty="0"/>
          </a:p>
        </p:txBody>
      </p:sp>
      <p:sp>
        <p:nvSpPr>
          <p:cNvPr id="6" name="Rectangle 3" descr="Rectangle: Click to edit Master text styles&#10;Second level&#10;Third level&#10;Fourth level&#10;Fifth level"/>
          <p:cNvSpPr txBox="1">
            <a:spLocks noChangeArrowheads="1"/>
          </p:cNvSpPr>
          <p:nvPr/>
        </p:nvSpPr>
        <p:spPr>
          <a:xfrm>
            <a:off x="561704" y="1364676"/>
            <a:ext cx="2257086"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000" dirty="0"/>
              <a:t>总执行时间</a:t>
            </a:r>
            <a:r>
              <a:rPr lang="zh-CN" altLang="en-US" sz="2000" baseline="-25000" dirty="0"/>
              <a:t>改进后</a:t>
            </a:r>
            <a:endParaRPr lang="zh-CN" altLang="en-US" sz="2000" dirty="0"/>
          </a:p>
        </p:txBody>
      </p:sp>
      <p:sp>
        <p:nvSpPr>
          <p:cNvPr id="7" name="Rectangle 3" descr="Rectangle: Click to edit Master text styles&#10;Second level&#10;Third level&#10;Fourth level&#10;Fifth level"/>
          <p:cNvSpPr txBox="1">
            <a:spLocks noChangeArrowheads="1"/>
          </p:cNvSpPr>
          <p:nvPr/>
        </p:nvSpPr>
        <p:spPr>
          <a:xfrm>
            <a:off x="3063408" y="2648739"/>
            <a:ext cx="4421724" cy="575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000" dirty="0"/>
              <a:t>不可改进部分比例 </a:t>
            </a:r>
            <a:r>
              <a:rPr lang="en-US" altLang="zh-CN" sz="2000" dirty="0"/>
              <a:t>×</a:t>
            </a:r>
            <a:r>
              <a:rPr lang="zh-CN" altLang="en-US" sz="2000" dirty="0"/>
              <a:t>总执行时间</a:t>
            </a:r>
            <a:r>
              <a:rPr lang="zh-CN" altLang="en-US" sz="2000" baseline="-25000" dirty="0"/>
              <a:t>改进前  </a:t>
            </a:r>
          </a:p>
        </p:txBody>
      </p:sp>
      <p:sp>
        <p:nvSpPr>
          <p:cNvPr id="2" name="矩形 1"/>
          <p:cNvSpPr/>
          <p:nvPr/>
        </p:nvSpPr>
        <p:spPr>
          <a:xfrm>
            <a:off x="3057297" y="1364676"/>
            <a:ext cx="7413902" cy="455125"/>
          </a:xfrm>
          <a:prstGeom prst="rect">
            <a:avLst/>
          </a:prstGeom>
        </p:spPr>
        <p:txBody>
          <a:bodyPr wrap="square">
            <a:spAutoFit/>
          </a:bodyPr>
          <a:lstStyle/>
          <a:p>
            <a:pPr marL="0" lvl="1" indent="0">
              <a:lnSpc>
                <a:spcPct val="130000"/>
              </a:lnSpc>
              <a:spcBef>
                <a:spcPts val="1000"/>
              </a:spcBef>
              <a:buNone/>
            </a:pPr>
            <a:r>
              <a:rPr lang="zh-CN" altLang="en-US" sz="2000" dirty="0"/>
              <a:t>不可改进部分的</a:t>
            </a:r>
            <a:r>
              <a:rPr lang="zh-CN" altLang="en-US" sz="2000" dirty="0">
                <a:solidFill>
                  <a:srgbClr val="FF0000"/>
                </a:solidFill>
              </a:rPr>
              <a:t>执行时间</a:t>
            </a:r>
            <a:r>
              <a:rPr lang="zh-CN" altLang="en-US" sz="2000" dirty="0"/>
              <a:t> </a:t>
            </a:r>
            <a:r>
              <a:rPr lang="en-US" altLang="zh-CN" sz="2000" dirty="0"/>
              <a:t>+ </a:t>
            </a:r>
            <a:r>
              <a:rPr lang="zh-CN" altLang="en-US" sz="2000" dirty="0"/>
              <a:t>可改进部分改进后</a:t>
            </a:r>
            <a:r>
              <a:rPr lang="zh-CN" altLang="en-US" sz="2000" dirty="0">
                <a:solidFill>
                  <a:srgbClr val="FF0000"/>
                </a:solidFill>
              </a:rPr>
              <a:t>执行时间</a:t>
            </a:r>
            <a:endParaRPr lang="en-US" altLang="zh-CN" sz="2000" baseline="-25000" dirty="0">
              <a:solidFill>
                <a:srgbClr val="FF0000"/>
              </a:solidFill>
            </a:endParaRPr>
          </a:p>
        </p:txBody>
      </p:sp>
      <p:sp>
        <p:nvSpPr>
          <p:cNvPr id="4" name="矩形 3"/>
          <p:cNvSpPr/>
          <p:nvPr/>
        </p:nvSpPr>
        <p:spPr>
          <a:xfrm>
            <a:off x="2719219" y="1460100"/>
            <a:ext cx="300082" cy="369332"/>
          </a:xfrm>
          <a:prstGeom prst="rect">
            <a:avLst/>
          </a:prstGeom>
        </p:spPr>
        <p:txBody>
          <a:bodyPr wrap="none">
            <a:spAutoFit/>
          </a:bodyPr>
          <a:lstStyle/>
          <a:p>
            <a:r>
              <a:rPr lang="en-US" altLang="zh-CN" dirty="0"/>
              <a:t>=</a:t>
            </a:r>
            <a:endParaRPr lang="zh-CN" altLang="en-US" dirty="0"/>
          </a:p>
        </p:txBody>
      </p:sp>
      <p:sp>
        <p:nvSpPr>
          <p:cNvPr id="10" name="Rectangle 3" descr="Rectangle: Click to edit Master text styles&#10;Second level&#10;Third level&#10;Fourth level&#10;Fifth level"/>
          <p:cNvSpPr txBox="1">
            <a:spLocks noChangeArrowheads="1"/>
          </p:cNvSpPr>
          <p:nvPr/>
        </p:nvSpPr>
        <p:spPr>
          <a:xfrm>
            <a:off x="7511730" y="2343126"/>
            <a:ext cx="4177765"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可改进比例 </a:t>
            </a:r>
            <a:r>
              <a:rPr lang="en-US" altLang="zh-CN" sz="2000" dirty="0"/>
              <a:t>×</a:t>
            </a:r>
            <a:r>
              <a:rPr lang="zh-CN" altLang="en-US" sz="2000" dirty="0"/>
              <a:t>总执行时间</a:t>
            </a:r>
            <a:r>
              <a:rPr lang="zh-CN" altLang="en-US" sz="2000" baseline="-25000" dirty="0"/>
              <a:t>改进前</a:t>
            </a:r>
            <a:endParaRPr lang="zh-CN" altLang="en-US" sz="2000" dirty="0"/>
          </a:p>
        </p:txBody>
      </p:sp>
      <p:cxnSp>
        <p:nvCxnSpPr>
          <p:cNvPr id="11" name="直接连接符 10"/>
          <p:cNvCxnSpPr/>
          <p:nvPr/>
        </p:nvCxnSpPr>
        <p:spPr>
          <a:xfrm>
            <a:off x="7620753" y="2909071"/>
            <a:ext cx="3789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3" descr="Rectangle: Click to edit Master text styles&#10;Second level&#10;Third level&#10;Fourth level&#10;Fifth level"/>
          <p:cNvSpPr txBox="1">
            <a:spLocks noChangeArrowheads="1"/>
          </p:cNvSpPr>
          <p:nvPr/>
        </p:nvSpPr>
        <p:spPr>
          <a:xfrm>
            <a:off x="7511730" y="2976768"/>
            <a:ext cx="4177765"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部件加速比</a:t>
            </a:r>
          </a:p>
        </p:txBody>
      </p:sp>
      <p:sp>
        <p:nvSpPr>
          <p:cNvPr id="12" name="矩形 11"/>
          <p:cNvSpPr/>
          <p:nvPr/>
        </p:nvSpPr>
        <p:spPr>
          <a:xfrm>
            <a:off x="7241173" y="2724405"/>
            <a:ext cx="352982" cy="369332"/>
          </a:xfrm>
          <a:prstGeom prst="rect">
            <a:avLst/>
          </a:prstGeom>
        </p:spPr>
        <p:txBody>
          <a:bodyPr wrap="none">
            <a:spAutoFit/>
          </a:bodyPr>
          <a:lstStyle/>
          <a:p>
            <a:r>
              <a:rPr lang="en-US" altLang="zh-CN" dirty="0"/>
              <a:t>+ </a:t>
            </a:r>
            <a:endParaRPr lang="zh-CN" altLang="en-US" dirty="0"/>
          </a:p>
        </p:txBody>
      </p:sp>
      <p:sp>
        <p:nvSpPr>
          <p:cNvPr id="14" name="下箭头 13"/>
          <p:cNvSpPr/>
          <p:nvPr/>
        </p:nvSpPr>
        <p:spPr>
          <a:xfrm>
            <a:off x="4737463" y="1886889"/>
            <a:ext cx="278674" cy="456238"/>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8791303" y="1836500"/>
            <a:ext cx="278674" cy="448338"/>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169141" y="2689287"/>
            <a:ext cx="2051066" cy="4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a:t>
            </a:r>
            <a:r>
              <a:rPr lang="en-US" altLang="zh-CN" sz="2000" dirty="0">
                <a:solidFill>
                  <a:schemeClr val="tx1"/>
                </a:solidFill>
              </a:rPr>
              <a:t>1-</a:t>
            </a:r>
            <a:r>
              <a:rPr lang="zh-CN" altLang="en-US" sz="2000" dirty="0">
                <a:solidFill>
                  <a:schemeClr val="tx1"/>
                </a:solidFill>
              </a:rPr>
              <a:t>可改进比例）</a:t>
            </a:r>
          </a:p>
        </p:txBody>
      </p:sp>
      <p:sp>
        <p:nvSpPr>
          <p:cNvPr id="18" name="矩形 17"/>
          <p:cNvSpPr/>
          <p:nvPr/>
        </p:nvSpPr>
        <p:spPr>
          <a:xfrm>
            <a:off x="2736728" y="2722656"/>
            <a:ext cx="300082" cy="369332"/>
          </a:xfrm>
          <a:prstGeom prst="rect">
            <a:avLst/>
          </a:prstGeom>
        </p:spPr>
        <p:txBody>
          <a:bodyPr wrap="none">
            <a:spAutoFit/>
          </a:bodyPr>
          <a:lstStyle/>
          <a:p>
            <a:r>
              <a:rPr lang="en-US" altLang="zh-CN" dirty="0"/>
              <a:t>=</a:t>
            </a:r>
            <a:endParaRPr lang="zh-CN" altLang="en-US" dirty="0"/>
          </a:p>
        </p:txBody>
      </p:sp>
      <p:sp>
        <p:nvSpPr>
          <p:cNvPr id="19" name="矩形 18"/>
          <p:cNvSpPr/>
          <p:nvPr/>
        </p:nvSpPr>
        <p:spPr>
          <a:xfrm>
            <a:off x="2719219" y="4190493"/>
            <a:ext cx="300082" cy="369332"/>
          </a:xfrm>
          <a:prstGeom prst="rect">
            <a:avLst/>
          </a:prstGeom>
        </p:spPr>
        <p:txBody>
          <a:bodyPr wrap="none">
            <a:spAutoFit/>
          </a:bodyPr>
          <a:lstStyle/>
          <a:p>
            <a:r>
              <a:rPr lang="en-US" altLang="zh-CN" dirty="0"/>
              <a:t>=</a:t>
            </a:r>
            <a:endParaRPr lang="zh-CN" altLang="en-US" dirty="0"/>
          </a:p>
        </p:txBody>
      </p:sp>
      <p:sp>
        <p:nvSpPr>
          <p:cNvPr id="20" name="Rectangle 3" descr="Rectangle: Click to edit Master text styles&#10;Second level&#10;Third level&#10;Fourth level&#10;Fifth level"/>
          <p:cNvSpPr txBox="1">
            <a:spLocks noChangeArrowheads="1"/>
          </p:cNvSpPr>
          <p:nvPr/>
        </p:nvSpPr>
        <p:spPr>
          <a:xfrm>
            <a:off x="3169141" y="4150205"/>
            <a:ext cx="2105129" cy="575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000" dirty="0"/>
              <a:t>总执行时间</a:t>
            </a:r>
            <a:r>
              <a:rPr lang="zh-CN" altLang="en-US" sz="2000" baseline="-25000" dirty="0"/>
              <a:t>改进前  </a:t>
            </a:r>
          </a:p>
        </p:txBody>
      </p:sp>
      <p:sp>
        <p:nvSpPr>
          <p:cNvPr id="17" name="矩形 16"/>
          <p:cNvSpPr/>
          <p:nvPr/>
        </p:nvSpPr>
        <p:spPr>
          <a:xfrm>
            <a:off x="5138195" y="4224129"/>
            <a:ext cx="415498" cy="369332"/>
          </a:xfrm>
          <a:prstGeom prst="rect">
            <a:avLst/>
          </a:prstGeom>
        </p:spPr>
        <p:txBody>
          <a:bodyPr wrap="none">
            <a:spAutoFit/>
          </a:bodyPr>
          <a:lstStyle/>
          <a:p>
            <a:r>
              <a:rPr lang="en-US" altLang="zh-CN" dirty="0"/>
              <a:t>×</a:t>
            </a:r>
            <a:endParaRPr lang="zh-CN" altLang="en-US" dirty="0"/>
          </a:p>
        </p:txBody>
      </p:sp>
      <p:grpSp>
        <p:nvGrpSpPr>
          <p:cNvPr id="30" name="组合 29"/>
          <p:cNvGrpSpPr/>
          <p:nvPr/>
        </p:nvGrpSpPr>
        <p:grpSpPr>
          <a:xfrm>
            <a:off x="5717178" y="3901258"/>
            <a:ext cx="3945731" cy="1073245"/>
            <a:chOff x="5569677" y="4917969"/>
            <a:chExt cx="3945731" cy="1073245"/>
          </a:xfrm>
        </p:grpSpPr>
        <p:sp>
          <p:nvSpPr>
            <p:cNvPr id="23" name="Rectangle 3" descr="Rectangle: Click to edit Master text styles&#10;Second level&#10;Third level&#10;Fourth level&#10;Fifth level"/>
            <p:cNvSpPr txBox="1">
              <a:spLocks noChangeArrowheads="1"/>
            </p:cNvSpPr>
            <p:nvPr/>
          </p:nvSpPr>
          <p:spPr>
            <a:xfrm>
              <a:off x="7900176" y="4917969"/>
              <a:ext cx="1615232"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可改进比例</a:t>
              </a:r>
            </a:p>
          </p:txBody>
        </p:sp>
        <p:cxnSp>
          <p:nvCxnSpPr>
            <p:cNvPr id="24" name="直接连接符 23"/>
            <p:cNvCxnSpPr/>
            <p:nvPr/>
          </p:nvCxnSpPr>
          <p:spPr>
            <a:xfrm>
              <a:off x="7900176" y="5399531"/>
              <a:ext cx="1615231" cy="9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3" descr="Rectangle: Click to edit Master text styles&#10;Second level&#10;Third level&#10;Fourth level&#10;Fifth level"/>
            <p:cNvSpPr txBox="1">
              <a:spLocks noChangeArrowheads="1"/>
            </p:cNvSpPr>
            <p:nvPr/>
          </p:nvSpPr>
          <p:spPr>
            <a:xfrm>
              <a:off x="7900176" y="5415861"/>
              <a:ext cx="1615231"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部件加速比</a:t>
              </a:r>
            </a:p>
          </p:txBody>
        </p:sp>
        <p:sp>
          <p:nvSpPr>
            <p:cNvPr id="26" name="矩形 25"/>
            <p:cNvSpPr/>
            <p:nvPr/>
          </p:nvSpPr>
          <p:spPr>
            <a:xfrm>
              <a:off x="7520596" y="5214865"/>
              <a:ext cx="352982" cy="369332"/>
            </a:xfrm>
            <a:prstGeom prst="rect">
              <a:avLst/>
            </a:prstGeom>
          </p:spPr>
          <p:txBody>
            <a:bodyPr wrap="none">
              <a:spAutoFit/>
            </a:bodyPr>
            <a:lstStyle/>
            <a:p>
              <a:r>
                <a:rPr lang="en-US" altLang="zh-CN" dirty="0"/>
                <a:t>+ </a:t>
              </a:r>
              <a:endParaRPr lang="zh-CN" altLang="en-US" dirty="0"/>
            </a:p>
          </p:txBody>
        </p:sp>
        <p:sp>
          <p:nvSpPr>
            <p:cNvPr id="27" name="矩形 26"/>
            <p:cNvSpPr/>
            <p:nvPr/>
          </p:nvSpPr>
          <p:spPr>
            <a:xfrm>
              <a:off x="5569677" y="5179747"/>
              <a:ext cx="2051066" cy="4583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a:t>
              </a:r>
              <a:r>
                <a:rPr lang="en-US" altLang="zh-CN" sz="2000" dirty="0">
                  <a:solidFill>
                    <a:schemeClr val="tx1"/>
                  </a:solidFill>
                </a:rPr>
                <a:t>1-</a:t>
              </a:r>
              <a:r>
                <a:rPr lang="zh-CN" altLang="en-US" sz="2000" dirty="0">
                  <a:solidFill>
                    <a:schemeClr val="tx1"/>
                  </a:solidFill>
                </a:rPr>
                <a:t>可改进比例）</a:t>
              </a:r>
            </a:p>
          </p:txBody>
        </p:sp>
      </p:grpSp>
      <p:cxnSp>
        <p:nvCxnSpPr>
          <p:cNvPr id="33" name="直接连接符 32"/>
          <p:cNvCxnSpPr/>
          <p:nvPr/>
        </p:nvCxnSpPr>
        <p:spPr>
          <a:xfrm>
            <a:off x="253126" y="5656626"/>
            <a:ext cx="225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 descr="Rectangle: Click to edit Master text styles&#10;Second level&#10;Third level&#10;Fourth level&#10;Fifth level"/>
          <p:cNvSpPr txBox="1">
            <a:spLocks noChangeArrowheads="1"/>
          </p:cNvSpPr>
          <p:nvPr/>
        </p:nvSpPr>
        <p:spPr>
          <a:xfrm>
            <a:off x="561704" y="1359863"/>
            <a:ext cx="2257086"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000" dirty="0"/>
              <a:t>总执行时间</a:t>
            </a:r>
            <a:r>
              <a:rPr lang="zh-CN" altLang="en-US" sz="2000" baseline="-25000" dirty="0"/>
              <a:t>改进后</a:t>
            </a:r>
            <a:endParaRPr lang="zh-CN" altLang="en-US" sz="2000" dirty="0"/>
          </a:p>
        </p:txBody>
      </p:sp>
      <p:sp>
        <p:nvSpPr>
          <p:cNvPr id="37" name="Rectangle 3" descr="Rectangle: Click to edit Master text styles&#10;Second level&#10;Third level&#10;Fourth level&#10;Fifth level"/>
          <p:cNvSpPr txBox="1">
            <a:spLocks noChangeArrowheads="1"/>
          </p:cNvSpPr>
          <p:nvPr/>
        </p:nvSpPr>
        <p:spPr>
          <a:xfrm>
            <a:off x="3167529" y="4158746"/>
            <a:ext cx="2105129" cy="575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000" dirty="0"/>
              <a:t>总执行时间</a:t>
            </a:r>
            <a:r>
              <a:rPr lang="zh-CN" altLang="en-US" sz="2000" baseline="-25000" dirty="0"/>
              <a:t>改进前  </a:t>
            </a:r>
          </a:p>
        </p:txBody>
      </p:sp>
      <p:sp>
        <p:nvSpPr>
          <p:cNvPr id="38" name="矩形 37"/>
          <p:cNvSpPr/>
          <p:nvPr/>
        </p:nvSpPr>
        <p:spPr>
          <a:xfrm>
            <a:off x="2719219" y="5471960"/>
            <a:ext cx="300082" cy="369332"/>
          </a:xfrm>
          <a:prstGeom prst="rect">
            <a:avLst/>
          </a:prstGeom>
        </p:spPr>
        <p:txBody>
          <a:bodyPr wrap="none">
            <a:spAutoFit/>
          </a:bodyPr>
          <a:lstStyle/>
          <a:p>
            <a:r>
              <a:rPr lang="en-US" altLang="zh-CN" dirty="0"/>
              <a:t>=</a:t>
            </a:r>
            <a:endParaRPr lang="zh-CN" altLang="en-US" dirty="0"/>
          </a:p>
        </p:txBody>
      </p:sp>
      <p:grpSp>
        <p:nvGrpSpPr>
          <p:cNvPr id="36" name="组合 35"/>
          <p:cNvGrpSpPr/>
          <p:nvPr/>
        </p:nvGrpSpPr>
        <p:grpSpPr>
          <a:xfrm>
            <a:off x="5424822" y="3897767"/>
            <a:ext cx="4978762" cy="1073245"/>
            <a:chOff x="3812541" y="5188972"/>
            <a:chExt cx="4978762" cy="1073245"/>
          </a:xfrm>
        </p:grpSpPr>
        <p:sp>
          <p:nvSpPr>
            <p:cNvPr id="39" name="矩形 38"/>
            <p:cNvSpPr/>
            <p:nvPr/>
          </p:nvSpPr>
          <p:spPr>
            <a:xfrm>
              <a:off x="3812541" y="5433681"/>
              <a:ext cx="4978762" cy="4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                                                                           ]</a:t>
              </a:r>
              <a:endParaRPr lang="zh-CN" altLang="en-US" sz="2000" dirty="0">
                <a:solidFill>
                  <a:schemeClr val="tx1"/>
                </a:solidFill>
              </a:endParaRPr>
            </a:p>
          </p:txBody>
        </p:sp>
        <p:grpSp>
          <p:nvGrpSpPr>
            <p:cNvPr id="40" name="组合 39"/>
            <p:cNvGrpSpPr/>
            <p:nvPr/>
          </p:nvGrpSpPr>
          <p:grpSpPr>
            <a:xfrm>
              <a:off x="4105608" y="5188972"/>
              <a:ext cx="3945731" cy="1073245"/>
              <a:chOff x="5569677" y="4917969"/>
              <a:chExt cx="3945731" cy="1073245"/>
            </a:xfrm>
          </p:grpSpPr>
          <p:sp>
            <p:nvSpPr>
              <p:cNvPr id="41" name="Rectangle 3" descr="Rectangle: Click to edit Master text styles&#10;Second level&#10;Third level&#10;Fourth level&#10;Fifth level"/>
              <p:cNvSpPr txBox="1">
                <a:spLocks noChangeArrowheads="1"/>
              </p:cNvSpPr>
              <p:nvPr/>
            </p:nvSpPr>
            <p:spPr>
              <a:xfrm>
                <a:off x="7900176" y="4917969"/>
                <a:ext cx="1615232"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可改进比例</a:t>
                </a:r>
              </a:p>
            </p:txBody>
          </p:sp>
          <p:cxnSp>
            <p:nvCxnSpPr>
              <p:cNvPr id="42" name="直接连接符 41"/>
              <p:cNvCxnSpPr/>
              <p:nvPr/>
            </p:nvCxnSpPr>
            <p:spPr>
              <a:xfrm>
                <a:off x="7900176" y="5399531"/>
                <a:ext cx="1615231" cy="9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3" descr="Rectangle: Click to edit Master text styles&#10;Second level&#10;Third level&#10;Fourth level&#10;Fifth level"/>
              <p:cNvSpPr txBox="1">
                <a:spLocks noChangeArrowheads="1"/>
              </p:cNvSpPr>
              <p:nvPr/>
            </p:nvSpPr>
            <p:spPr>
              <a:xfrm>
                <a:off x="7900176" y="5415861"/>
                <a:ext cx="1615231"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部件加速比</a:t>
                </a:r>
              </a:p>
            </p:txBody>
          </p:sp>
          <p:sp>
            <p:nvSpPr>
              <p:cNvPr id="44" name="矩形 43"/>
              <p:cNvSpPr/>
              <p:nvPr/>
            </p:nvSpPr>
            <p:spPr>
              <a:xfrm>
                <a:off x="7520596" y="5214865"/>
                <a:ext cx="352982" cy="369332"/>
              </a:xfrm>
              <a:prstGeom prst="rect">
                <a:avLst/>
              </a:prstGeom>
            </p:spPr>
            <p:txBody>
              <a:bodyPr wrap="none">
                <a:spAutoFit/>
              </a:bodyPr>
              <a:lstStyle/>
              <a:p>
                <a:r>
                  <a:rPr lang="en-US" altLang="zh-CN" dirty="0"/>
                  <a:t>+ </a:t>
                </a:r>
                <a:endParaRPr lang="zh-CN" altLang="en-US" dirty="0"/>
              </a:p>
            </p:txBody>
          </p:sp>
          <p:sp>
            <p:nvSpPr>
              <p:cNvPr id="45" name="矩形 44"/>
              <p:cNvSpPr/>
              <p:nvPr/>
            </p:nvSpPr>
            <p:spPr>
              <a:xfrm>
                <a:off x="5569677" y="5179747"/>
                <a:ext cx="2051066" cy="4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a:t>
                </a:r>
                <a:r>
                  <a:rPr lang="en-US" altLang="zh-CN" sz="2000" dirty="0">
                    <a:solidFill>
                      <a:schemeClr val="tx1"/>
                    </a:solidFill>
                  </a:rPr>
                  <a:t>1-</a:t>
                </a:r>
                <a:r>
                  <a:rPr lang="zh-CN" altLang="en-US" sz="2000" dirty="0">
                    <a:solidFill>
                      <a:schemeClr val="tx1"/>
                    </a:solidFill>
                  </a:rPr>
                  <a:t>可改进比例）</a:t>
                </a:r>
              </a:p>
            </p:txBody>
          </p:sp>
        </p:grpSp>
      </p:grpSp>
    </p:spTree>
    <p:extLst>
      <p:ext uri="{BB962C8B-B14F-4D97-AF65-F5344CB8AC3E}">
        <p14:creationId xmlns:p14="http://schemas.microsoft.com/office/powerpoint/2010/main" val="2886830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1"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grpId="0" nodeType="clickEffect">
                                  <p:stCondLst>
                                    <p:cond delay="0"/>
                                  </p:stCondLst>
                                  <p:childTnLst>
                                    <p:animMotion origin="layout" path="M -1.875E-6 2.22222E-6 L -0.02578 0.53518 " pathEditMode="relative" rAng="0" ptsTypes="AA">
                                      <p:cBhvr>
                                        <p:cTn id="111" dur="2000" fill="hold"/>
                                        <p:tgtEl>
                                          <p:spTgt spid="35"/>
                                        </p:tgtEl>
                                        <p:attrNameLst>
                                          <p:attrName>ppt_x</p:attrName>
                                          <p:attrName>ppt_y</p:attrName>
                                        </p:attrNameLst>
                                      </p:cBhvr>
                                      <p:rCtr x="-1289" y="26759"/>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1"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0" nodeType="clickEffect">
                                  <p:stCondLst>
                                    <p:cond delay="0"/>
                                  </p:stCondLst>
                                  <p:childTnLst>
                                    <p:animMotion origin="layout" path="M -3.75E-6 3.7037E-7 L -0.2306 0.23241 " pathEditMode="relative" rAng="0" ptsTypes="AA">
                                      <p:cBhvr>
                                        <p:cTn id="120" dur="2000" fill="hold"/>
                                        <p:tgtEl>
                                          <p:spTgt spid="37"/>
                                        </p:tgtEl>
                                        <p:attrNameLst>
                                          <p:attrName>ppt_x</p:attrName>
                                          <p:attrName>ppt_y</p:attrName>
                                        </p:attrNameLst>
                                      </p:cBhvr>
                                      <p:rCtr x="-11536" y="11620"/>
                                    </p:animMotion>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fade">
                                      <p:cBhvr>
                                        <p:cTn id="125" dur="500"/>
                                        <p:tgtEl>
                                          <p:spTgt spid="3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fade">
                                      <p:cBhvr>
                                        <p:cTn id="130" dur="500"/>
                                        <p:tgtEl>
                                          <p:spTgt spid="36"/>
                                        </p:tgtEl>
                                      </p:cBhvr>
                                    </p:animEffect>
                                  </p:childTnLst>
                                </p:cTn>
                              </p:par>
                            </p:childTnLst>
                          </p:cTn>
                        </p:par>
                      </p:childTnLst>
                    </p:cTn>
                  </p:par>
                  <p:par>
                    <p:cTn id="131" fill="hold">
                      <p:stCondLst>
                        <p:cond delay="indefinite"/>
                      </p:stCondLst>
                      <p:childTnLst>
                        <p:par>
                          <p:cTn id="132" fill="hold">
                            <p:stCondLst>
                              <p:cond delay="0"/>
                            </p:stCondLst>
                            <p:childTnLst>
                              <p:par>
                                <p:cTn id="133" presetID="42" presetClass="path" presetSubtype="0" accel="50000" decel="50000" fill="hold" nodeType="clickEffect">
                                  <p:stCondLst>
                                    <p:cond delay="0"/>
                                  </p:stCondLst>
                                  <p:childTnLst>
                                    <p:animMotion origin="layout" path="M 1.45833E-6 2.22222E-6 L -0.19375 0.19213 " pathEditMode="relative" rAng="0" ptsTypes="AA">
                                      <p:cBhvr>
                                        <p:cTn id="134" dur="2000" fill="hold"/>
                                        <p:tgtEl>
                                          <p:spTgt spid="36"/>
                                        </p:tgtEl>
                                        <p:attrNameLst>
                                          <p:attrName>ppt_x</p:attrName>
                                          <p:attrName>ppt_y</p:attrName>
                                        </p:attrNameLst>
                                      </p:cBhvr>
                                      <p:rCtr x="-9687"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6" grpId="0" animBg="1"/>
      <p:bldP spid="32" grpId="0" animBg="1"/>
      <p:bldP spid="6" grpId="0"/>
      <p:bldP spid="7" grpId="0"/>
      <p:bldP spid="2" grpId="0"/>
      <p:bldP spid="4" grpId="0"/>
      <p:bldP spid="10" grpId="0"/>
      <p:bldP spid="13" grpId="0"/>
      <p:bldP spid="12" grpId="0"/>
      <p:bldP spid="14" grpId="0" animBg="1"/>
      <p:bldP spid="16" grpId="0" animBg="1"/>
      <p:bldP spid="15" grpId="0" animBg="1"/>
      <p:bldP spid="18" grpId="0"/>
      <p:bldP spid="19" grpId="0"/>
      <p:bldP spid="20" grpId="0"/>
      <p:bldP spid="17" grpId="0"/>
      <p:bldP spid="35" grpId="0"/>
      <p:bldP spid="35" grpId="1"/>
      <p:bldP spid="37" grpId="0"/>
      <p:bldP spid="37" grpId="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651" y="1152595"/>
            <a:ext cx="11864673" cy="5089342"/>
          </a:xfrm>
          <a:prstGeom prst="rect">
            <a:avLst/>
          </a:prstGeom>
        </p:spPr>
        <p:txBody>
          <a:bodyPr wrap="square">
            <a:spAutoFit/>
          </a:bodyPr>
          <a:lstStyle/>
          <a:p>
            <a:pPr marL="571500" indent="-571500">
              <a:lnSpc>
                <a:spcPct val="130000"/>
              </a:lnSpc>
              <a:buFont typeface="+mj-lt"/>
              <a:buAutoNum type="romanUcPeriod"/>
            </a:pPr>
            <a:r>
              <a:rPr lang="zh-CN" altLang="en-US" sz="2800" dirty="0">
                <a:ea typeface="微软雅黑 Light" panose="020B0502040204020203" pitchFamily="34" charset="-122"/>
              </a:rPr>
              <a:t>计算机体系结构和组织方式的发展一起促成了计算及性能以超过</a:t>
            </a:r>
            <a:r>
              <a:rPr lang="en-US" altLang="zh-CN" sz="2800" dirty="0">
                <a:ea typeface="微软雅黑 Light" panose="020B0502040204020203" pitchFamily="34" charset="-122"/>
              </a:rPr>
              <a:t>50%</a:t>
            </a:r>
            <a:r>
              <a:rPr lang="zh-CN" altLang="en-US" sz="2800" dirty="0">
                <a:ea typeface="微软雅黑 Light" panose="020B0502040204020203" pitchFamily="34" charset="-122"/>
              </a:rPr>
              <a:t>的年增长率持续增长</a:t>
            </a:r>
            <a:r>
              <a:rPr lang="en-US" altLang="zh-CN" sz="2800" dirty="0">
                <a:ea typeface="微软雅黑 Light" panose="020B0502040204020203" pitchFamily="34" charset="-122"/>
              </a:rPr>
              <a:t>17</a:t>
            </a:r>
            <a:r>
              <a:rPr lang="zh-CN" altLang="en-US" sz="2800" dirty="0">
                <a:ea typeface="微软雅黑 Light" panose="020B0502040204020203" pitchFamily="34" charset="-122"/>
              </a:rPr>
              <a:t>年（</a:t>
            </a:r>
            <a:r>
              <a:rPr lang="en-US" altLang="zh-CN" sz="2800" dirty="0">
                <a:ea typeface="微软雅黑 Light" panose="020B0502040204020203" pitchFamily="34" charset="-122"/>
              </a:rPr>
              <a:t>1986-2003</a:t>
            </a:r>
            <a:r>
              <a:rPr lang="zh-CN" altLang="en-US" sz="2800" dirty="0">
                <a:ea typeface="微软雅黑 Light" panose="020B0502040204020203" pitchFamily="34" charset="-122"/>
              </a:rPr>
              <a:t>）。</a:t>
            </a:r>
            <a:r>
              <a:rPr lang="zh-CN" altLang="en-US" sz="2400" b="1" dirty="0">
                <a:ea typeface="微软雅黑 Light" panose="020B0502040204020203" pitchFamily="34" charset="-122"/>
              </a:rPr>
              <a:t>四重效果：</a:t>
            </a:r>
            <a:endParaRPr lang="zh-CN" altLang="en-US" sz="2400" b="1" dirty="0">
              <a:effectLst/>
              <a:ea typeface="微软雅黑 Light" panose="020B0502040204020203" pitchFamily="34" charset="-122"/>
            </a:endParaRPr>
          </a:p>
          <a:p>
            <a:pPr marL="1008000" indent="-457200">
              <a:lnSpc>
                <a:spcPct val="130000"/>
              </a:lnSpc>
              <a:buFont typeface="+mj-ea"/>
              <a:buAutoNum type="circleNumDbPlain"/>
            </a:pPr>
            <a:r>
              <a:rPr lang="zh-CN" altLang="en-US" sz="2400" dirty="0">
                <a:ea typeface="微软雅黑 Light" panose="020B0502040204020203" pitchFamily="34" charset="-122"/>
              </a:rPr>
              <a:t>增强可供计算机用户使用的功能；</a:t>
            </a:r>
            <a:endParaRPr lang="zh-CN" altLang="en-US" sz="2400" dirty="0">
              <a:effectLst/>
              <a:ea typeface="微软雅黑 Light" panose="020B0502040204020203" pitchFamily="34" charset="-122"/>
            </a:endParaRPr>
          </a:p>
          <a:p>
            <a:pPr marL="1008000" indent="-457200">
              <a:lnSpc>
                <a:spcPct val="130000"/>
              </a:lnSpc>
              <a:buFont typeface="+mj-ea"/>
              <a:buAutoNum type="circleNumDbPlain"/>
            </a:pPr>
            <a:r>
              <a:rPr lang="zh-CN" altLang="en-US" sz="2400" dirty="0">
                <a:ea typeface="微软雅黑 Light" panose="020B0502040204020203" pitchFamily="34" charset="-122"/>
              </a:rPr>
              <a:t>导致新型计算机的出现；</a:t>
            </a:r>
            <a:endParaRPr lang="zh-CN" altLang="en-US" sz="2400" dirty="0">
              <a:effectLst/>
              <a:ea typeface="微软雅黑 Light" panose="020B0502040204020203" pitchFamily="34" charset="-122"/>
            </a:endParaRPr>
          </a:p>
          <a:p>
            <a:pPr marL="1008000" indent="-457200">
              <a:lnSpc>
                <a:spcPct val="130000"/>
              </a:lnSpc>
              <a:buFont typeface="+mj-ea"/>
              <a:buAutoNum type="circleNumDbPlain"/>
            </a:pPr>
            <a:r>
              <a:rPr lang="zh-CN" altLang="en-US" sz="2400" dirty="0">
                <a:ea typeface="微软雅黑 Light" panose="020B0502040204020203" pitchFamily="34" charset="-122"/>
              </a:rPr>
              <a:t>半导体制造业的持续发展使得基于微处理器的计算机在整个计算机设计领域中占主导地位；</a:t>
            </a:r>
            <a:endParaRPr lang="zh-CN" altLang="en-US" sz="2400" dirty="0">
              <a:effectLst/>
              <a:ea typeface="微软雅黑 Light" panose="020B0502040204020203" pitchFamily="34" charset="-122"/>
            </a:endParaRPr>
          </a:p>
          <a:p>
            <a:pPr marL="1008000" indent="-457200">
              <a:lnSpc>
                <a:spcPct val="130000"/>
              </a:lnSpc>
              <a:buFont typeface="+mj-ea"/>
              <a:buAutoNum type="circleNumDbPlain"/>
            </a:pPr>
            <a:r>
              <a:rPr lang="zh-CN" altLang="en-US" sz="2400" dirty="0">
                <a:ea typeface="微软雅黑 Light" panose="020B0502040204020203" pitchFamily="34" charset="-122"/>
              </a:rPr>
              <a:t>对软件开发的影响。</a:t>
            </a:r>
            <a:endParaRPr lang="en-US" altLang="zh-CN" sz="2400" dirty="0">
              <a:ea typeface="微软雅黑 Light" panose="020B0502040204020203" pitchFamily="34" charset="-122"/>
            </a:endParaRPr>
          </a:p>
          <a:p>
            <a:pPr marL="571500" indent="-571500">
              <a:lnSpc>
                <a:spcPct val="130000"/>
              </a:lnSpc>
              <a:buFont typeface="+mj-lt"/>
              <a:buAutoNum type="romanUcPeriod" startAt="2"/>
            </a:pPr>
            <a:r>
              <a:rPr lang="zh-CN" altLang="en-US" sz="2800" dirty="0">
                <a:ea typeface="微软雅黑 Light" panose="020B0502040204020203" pitchFamily="34" charset="-122"/>
              </a:rPr>
              <a:t>硬件复兴结束（</a:t>
            </a:r>
            <a:r>
              <a:rPr lang="en-US" altLang="zh-CN" sz="2800" dirty="0">
                <a:ea typeface="微软雅黑 Light" panose="020B0502040204020203" pitchFamily="34" charset="-122"/>
              </a:rPr>
              <a:t>2004—     </a:t>
            </a:r>
            <a:r>
              <a:rPr lang="zh-CN" altLang="en-US" sz="2800" dirty="0">
                <a:ea typeface="微软雅黑 Light" panose="020B0502040204020203" pitchFamily="34" charset="-122"/>
              </a:rPr>
              <a:t>）。</a:t>
            </a:r>
          </a:p>
          <a:p>
            <a:pPr marL="540000">
              <a:lnSpc>
                <a:spcPct val="130000"/>
              </a:lnSpc>
            </a:pPr>
            <a:r>
              <a:rPr lang="zh-CN" altLang="en-US" sz="2400" dirty="0">
                <a:ea typeface="微软雅黑 Light" panose="020B0502040204020203" pitchFamily="34" charset="-122"/>
              </a:rPr>
              <a:t>原因：功耗，</a:t>
            </a:r>
            <a:r>
              <a:rPr lang="en-US" altLang="zh-CN" sz="2400" dirty="0">
                <a:ea typeface="微软雅黑 Light" panose="020B0502040204020203" pitchFamily="34" charset="-122"/>
              </a:rPr>
              <a:t>ILP</a:t>
            </a:r>
            <a:r>
              <a:rPr lang="zh-CN" altLang="en-US" sz="2400" dirty="0">
                <a:ea typeface="微软雅黑 Light" panose="020B0502040204020203" pitchFamily="34" charset="-122"/>
              </a:rPr>
              <a:t>开发受限。</a:t>
            </a:r>
            <a:endParaRPr lang="zh-CN" altLang="en-US" sz="2400" dirty="0">
              <a:effectLst/>
              <a:ea typeface="微软雅黑 Light" panose="020B0502040204020203" pitchFamily="34" charset="-122"/>
            </a:endParaRPr>
          </a:p>
          <a:p>
            <a:pPr marL="540000">
              <a:lnSpc>
                <a:spcPct val="130000"/>
              </a:lnSpc>
            </a:pPr>
            <a:r>
              <a:rPr lang="zh-CN" altLang="en-US" sz="2400" dirty="0">
                <a:solidFill>
                  <a:srgbClr val="FF0000"/>
                </a:solidFill>
                <a:ea typeface="微软雅黑 Light" panose="020B0502040204020203" pitchFamily="34" charset="-122"/>
              </a:rPr>
              <a:t>发展方向：数据级并行（</a:t>
            </a:r>
            <a:r>
              <a:rPr lang="en-US" altLang="zh-CN" sz="2400" dirty="0">
                <a:solidFill>
                  <a:srgbClr val="FF0000"/>
                </a:solidFill>
                <a:ea typeface="微软雅黑 Light" panose="020B0502040204020203" pitchFamily="34" charset="-122"/>
              </a:rPr>
              <a:t>DLP</a:t>
            </a:r>
            <a:r>
              <a:rPr lang="zh-CN" altLang="en-US" sz="2400" dirty="0">
                <a:solidFill>
                  <a:srgbClr val="FF0000"/>
                </a:solidFill>
                <a:ea typeface="微软雅黑 Light" panose="020B0502040204020203" pitchFamily="34" charset="-122"/>
              </a:rPr>
              <a:t>），线程级并行（</a:t>
            </a:r>
            <a:r>
              <a:rPr lang="en-US" altLang="zh-CN" sz="2400" dirty="0">
                <a:solidFill>
                  <a:srgbClr val="FF0000"/>
                </a:solidFill>
                <a:ea typeface="微软雅黑 Light" panose="020B0502040204020203" pitchFamily="34" charset="-122"/>
              </a:rPr>
              <a:t>TLP</a:t>
            </a:r>
            <a:r>
              <a:rPr lang="zh-CN" altLang="en-US" sz="2400" dirty="0">
                <a:solidFill>
                  <a:srgbClr val="FF0000"/>
                </a:solidFill>
                <a:ea typeface="微软雅黑 Light" panose="020B0502040204020203" pitchFamily="34" charset="-122"/>
              </a:rPr>
              <a:t>）。</a:t>
            </a:r>
          </a:p>
        </p:txBody>
      </p:sp>
      <p:sp>
        <p:nvSpPr>
          <p:cNvPr id="7" name="标题 1">
            <a:extLst>
              <a:ext uri="{FF2B5EF4-FFF2-40B4-BE49-F238E27FC236}">
                <a16:creationId xmlns:a16="http://schemas.microsoft.com/office/drawing/2014/main" id="{3716D21C-508D-44A0-9AB1-41A5B7CCA212}"/>
              </a:ext>
            </a:extLst>
          </p:cNvPr>
          <p:cNvSpPr>
            <a:spLocks noGrp="1"/>
          </p:cNvSpPr>
          <p:nvPr>
            <p:ph type="title"/>
          </p:nvPr>
        </p:nvSpPr>
        <p:spPr>
          <a:xfrm>
            <a:off x="0" y="135466"/>
            <a:ext cx="10515600" cy="986829"/>
          </a:xfrm>
        </p:spPr>
        <p:txBody>
          <a:bodyPr>
            <a:normAutofit/>
          </a:bodyPr>
          <a:lstStyle/>
          <a:p>
            <a:r>
              <a:rPr lang="en-US" altLang="zh-CN" sz="3600" dirty="0">
                <a:latin typeface="+mn-lt"/>
                <a:ea typeface="微软雅黑" panose="020B0503020204020204" pitchFamily="34" charset="-122"/>
              </a:rPr>
              <a:t>1.1.1 </a:t>
            </a:r>
            <a:r>
              <a:rPr lang="zh-CN" altLang="en-US" sz="3600" dirty="0">
                <a:latin typeface="+mn-lt"/>
                <a:ea typeface="微软雅黑" panose="020B0503020204020204" pitchFamily="34" charset="-122"/>
              </a:rPr>
              <a:t>计算机技术的发展</a:t>
            </a:r>
          </a:p>
        </p:txBody>
      </p:sp>
    </p:spTree>
    <p:extLst>
      <p:ext uri="{BB962C8B-B14F-4D97-AF65-F5344CB8AC3E}">
        <p14:creationId xmlns:p14="http://schemas.microsoft.com/office/powerpoint/2010/main" val="1960091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descr="Rectangle: Click to edit Master text styles&#10;Second level&#10;Third level&#10;Fourth level&#10;Fifth level"/>
          <p:cNvSpPr>
            <a:spLocks noGrp="1" noChangeArrowheads="1"/>
          </p:cNvSpPr>
          <p:nvPr>
            <p:ph type="body" idx="1"/>
          </p:nvPr>
        </p:nvSpPr>
        <p:spPr>
          <a:xfrm>
            <a:off x="438090" y="1236662"/>
            <a:ext cx="11169710" cy="5409671"/>
          </a:xfrm>
        </p:spPr>
        <p:txBody>
          <a:bodyPr>
            <a:normAutofit lnSpcReduction="10000"/>
          </a:bodyPr>
          <a:lstStyle/>
          <a:p>
            <a:pPr marL="457200" lvl="1" indent="-457200">
              <a:lnSpc>
                <a:spcPct val="150000"/>
              </a:lnSpc>
              <a:spcBef>
                <a:spcPts val="1000"/>
              </a:spcBef>
            </a:pPr>
            <a:r>
              <a:rPr lang="zh-CN" altLang="en-US" sz="2800" dirty="0">
                <a:latin typeface="微软雅黑 Light" panose="020B0502040204020203" pitchFamily="34" charset="-122"/>
                <a:ea typeface="微软雅黑 Light" panose="020B0502040204020203" pitchFamily="34" charset="-122"/>
              </a:rPr>
              <a:t>加速比依赖于两个因素</a:t>
            </a:r>
          </a:p>
          <a:p>
            <a:pPr marL="1085850" lvl="1" indent="-457200">
              <a:lnSpc>
                <a:spcPct val="150000"/>
              </a:lnSpc>
            </a:pPr>
            <a:r>
              <a:rPr lang="zh-CN" altLang="en-US" b="1" dirty="0">
                <a:solidFill>
                  <a:srgbClr val="FF0000"/>
                </a:solidFill>
                <a:latin typeface="微软雅黑 Light" panose="020B0502040204020203" pitchFamily="34" charset="-122"/>
                <a:ea typeface="微软雅黑 Light" panose="020B0502040204020203" pitchFamily="34" charset="-122"/>
              </a:rPr>
              <a:t>可改进比例：</a:t>
            </a:r>
            <a:r>
              <a:rPr lang="zh-CN" altLang="en-US" dirty="0">
                <a:latin typeface="微软雅黑 Light" panose="020B0502040204020203" pitchFamily="34" charset="-122"/>
                <a:ea typeface="微软雅黑 Light" panose="020B0502040204020203" pitchFamily="34" charset="-122"/>
              </a:rPr>
              <a:t>在改进前的系统中，可改进部分的执行时间在总的执行时间中所占的比例。它总是小于等于</a:t>
            </a: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a:t>
            </a:r>
          </a:p>
          <a:p>
            <a:pPr marL="628650" lvl="1" indent="0">
              <a:lnSpc>
                <a:spcPct val="160000"/>
              </a:lnSpc>
              <a:buNone/>
            </a:pPr>
            <a:r>
              <a:rPr lang="zh-CN" altLang="en-US" sz="2600" dirty="0">
                <a:latin typeface="微软雅黑 Light" panose="020B0502040204020203" pitchFamily="34" charset="-122"/>
                <a:ea typeface="微软雅黑 Light" panose="020B0502040204020203" pitchFamily="34" charset="-122"/>
              </a:rPr>
              <a:t>例如：一个需运行</a:t>
            </a:r>
            <a:r>
              <a:rPr lang="en-US" altLang="zh-CN" sz="2600" dirty="0">
                <a:latin typeface="微软雅黑 Light" panose="020B0502040204020203" pitchFamily="34" charset="-122"/>
                <a:ea typeface="微软雅黑 Light" panose="020B0502040204020203" pitchFamily="34" charset="-122"/>
              </a:rPr>
              <a:t>60</a:t>
            </a:r>
            <a:r>
              <a:rPr lang="zh-CN" altLang="en-US" sz="2600" dirty="0">
                <a:latin typeface="微软雅黑 Light" panose="020B0502040204020203" pitchFamily="34" charset="-122"/>
                <a:ea typeface="微软雅黑 Light" panose="020B0502040204020203" pitchFamily="34" charset="-122"/>
              </a:rPr>
              <a:t>秒的程序中有</a:t>
            </a:r>
            <a:r>
              <a:rPr lang="en-US" altLang="zh-CN" sz="2600" dirty="0">
                <a:latin typeface="微软雅黑 Light" panose="020B0502040204020203" pitchFamily="34" charset="-122"/>
                <a:ea typeface="微软雅黑 Light" panose="020B0502040204020203" pitchFamily="34" charset="-122"/>
              </a:rPr>
              <a:t>20</a:t>
            </a:r>
            <a:r>
              <a:rPr lang="zh-CN" altLang="en-US" sz="2600" dirty="0">
                <a:latin typeface="微软雅黑 Light" panose="020B0502040204020203" pitchFamily="34" charset="-122"/>
                <a:ea typeface="微软雅黑 Light" panose="020B0502040204020203" pitchFamily="34" charset="-122"/>
              </a:rPr>
              <a:t>秒的运算可以加速，那么这个比例就是</a:t>
            </a:r>
            <a:r>
              <a:rPr lang="en-US" altLang="zh-CN" sz="2600" dirty="0">
                <a:latin typeface="微软雅黑 Light" panose="020B0502040204020203" pitchFamily="34" charset="-122"/>
                <a:ea typeface="微软雅黑 Light" panose="020B0502040204020203" pitchFamily="34" charset="-122"/>
              </a:rPr>
              <a:t>20/60</a:t>
            </a:r>
            <a:r>
              <a:rPr lang="zh-CN" altLang="en-US" sz="2600" dirty="0">
                <a:latin typeface="微软雅黑 Light" panose="020B0502040204020203" pitchFamily="34" charset="-122"/>
                <a:ea typeface="微软雅黑 Light" panose="020B0502040204020203" pitchFamily="34" charset="-122"/>
              </a:rPr>
              <a:t>。</a:t>
            </a:r>
          </a:p>
          <a:p>
            <a:pPr marL="1085850" lvl="1" indent="-457200">
              <a:lnSpc>
                <a:spcPct val="150000"/>
              </a:lnSpc>
            </a:pPr>
            <a:r>
              <a:rPr lang="zh-CN" altLang="en-US" b="1" dirty="0">
                <a:solidFill>
                  <a:srgbClr val="FF0000"/>
                </a:solidFill>
                <a:latin typeface="微软雅黑 Light" panose="020B0502040204020203" pitchFamily="34" charset="-122"/>
                <a:ea typeface="微软雅黑 Light" panose="020B0502040204020203" pitchFamily="34" charset="-122"/>
              </a:rPr>
              <a:t>部件加速比：</a:t>
            </a:r>
            <a:r>
              <a:rPr lang="zh-CN" altLang="en-US" dirty="0">
                <a:latin typeface="微软雅黑 Light" panose="020B0502040204020203" pitchFamily="34" charset="-122"/>
                <a:ea typeface="微软雅黑 Light" panose="020B0502040204020203" pitchFamily="34" charset="-122"/>
              </a:rPr>
              <a:t>可改进部分改进以后性能提高的倍数。它是改进前所需的执行时间与改进后执行时间的比。  一般情况下部件加速比是大于</a:t>
            </a: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的。</a:t>
            </a:r>
          </a:p>
          <a:p>
            <a:pPr marL="628650" lvl="1" indent="0">
              <a:lnSpc>
                <a:spcPct val="150000"/>
              </a:lnSpc>
              <a:buNone/>
            </a:pPr>
            <a:r>
              <a:rPr lang="zh-CN" altLang="en-US" b="1" dirty="0">
                <a:latin typeface="微软雅黑 Light" panose="020B0502040204020203" pitchFamily="34" charset="-122"/>
                <a:ea typeface="微软雅黑 Light" panose="020B0502040204020203" pitchFamily="34" charset="-122"/>
              </a:rPr>
              <a:t>例如：</a:t>
            </a:r>
            <a:r>
              <a:rPr lang="zh-CN" altLang="en-US" dirty="0">
                <a:latin typeface="微软雅黑 Light" panose="020B0502040204020203" pitchFamily="34" charset="-122"/>
                <a:ea typeface="微软雅黑 Light" panose="020B0502040204020203" pitchFamily="34" charset="-122"/>
              </a:rPr>
              <a:t>若系统改进后，可改进部分的执行时间是</a:t>
            </a:r>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秒，而改进前其执行时间为</a:t>
            </a:r>
            <a:r>
              <a:rPr lang="en-US" altLang="zh-CN" dirty="0">
                <a:latin typeface="微软雅黑 Light" panose="020B0502040204020203" pitchFamily="34" charset="-122"/>
                <a:ea typeface="微软雅黑 Light" panose="020B0502040204020203" pitchFamily="34" charset="-122"/>
              </a:rPr>
              <a:t>5</a:t>
            </a:r>
            <a:r>
              <a:rPr lang="zh-CN" altLang="en-US" dirty="0">
                <a:latin typeface="微软雅黑 Light" panose="020B0502040204020203" pitchFamily="34" charset="-122"/>
                <a:ea typeface="微软雅黑 Light" panose="020B0502040204020203" pitchFamily="34" charset="-122"/>
              </a:rPr>
              <a:t>秒，则部件加速比为</a:t>
            </a:r>
            <a:r>
              <a:rPr lang="en-US" altLang="zh-CN" dirty="0">
                <a:latin typeface="微软雅黑 Light" panose="020B0502040204020203" pitchFamily="34" charset="-122"/>
                <a:ea typeface="微软雅黑 Light" panose="020B0502040204020203" pitchFamily="34" charset="-122"/>
              </a:rPr>
              <a:t>5/2</a:t>
            </a:r>
            <a:r>
              <a:rPr lang="zh-CN" altLang="en-US" dirty="0">
                <a:latin typeface="微软雅黑 Light" panose="020B0502040204020203" pitchFamily="34" charset="-122"/>
                <a:ea typeface="微软雅黑 Light" panose="020B0502040204020203" pitchFamily="34" charset="-122"/>
              </a:rPr>
              <a:t>。</a:t>
            </a:r>
          </a:p>
          <a:p>
            <a:pPr marL="628650" lvl="1" indent="895350">
              <a:lnSpc>
                <a:spcPct val="130000"/>
              </a:lnSpc>
              <a:buNone/>
            </a:pPr>
            <a:endParaRPr lang="zh-CN" altLang="en-US" sz="1900" dirty="0"/>
          </a:p>
        </p:txBody>
      </p:sp>
      <p:sp>
        <p:nvSpPr>
          <p:cNvPr id="6" name="矩形 5">
            <a:extLst>
              <a:ext uri="{FF2B5EF4-FFF2-40B4-BE49-F238E27FC236}">
                <a16:creationId xmlns:a16="http://schemas.microsoft.com/office/drawing/2014/main" id="{0BDD3B08-4048-4919-9158-AD34CCA5854F}"/>
              </a:ext>
            </a:extLst>
          </p:cNvPr>
          <p:cNvSpPr/>
          <p:nvPr/>
        </p:nvSpPr>
        <p:spPr>
          <a:xfrm>
            <a:off x="1196115" y="443563"/>
            <a:ext cx="412965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1.5.4  Amdahl</a:t>
            </a:r>
            <a:r>
              <a:rPr lang="zh-CN" altLang="en-US" sz="3600" dirty="0">
                <a:latin typeface="微软雅黑" panose="020B0503020204020204" pitchFamily="34" charset="-122"/>
                <a:ea typeface="微软雅黑" panose="020B0503020204020204" pitchFamily="34" charset="-122"/>
              </a:rPr>
              <a:t>定律</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238954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0285" y="1339963"/>
            <a:ext cx="10515600" cy="3680771"/>
          </a:xfrm>
        </p:spPr>
        <p:txBody>
          <a:bodyPr/>
          <a:lstStyle/>
          <a:p>
            <a:pPr marL="0" indent="0">
              <a:buNone/>
            </a:pPr>
            <a:endParaRPr lang="en-US" altLang="zh-CN" dirty="0"/>
          </a:p>
          <a:p>
            <a:pPr marL="0" lvl="1" indent="0">
              <a:lnSpc>
                <a:spcPct val="130000"/>
              </a:lnSpc>
              <a:spcBef>
                <a:spcPts val="1000"/>
              </a:spcBef>
              <a:buNone/>
            </a:pPr>
            <a:r>
              <a:rPr lang="en-US" altLang="zh-CN" sz="2800" dirty="0">
                <a:latin typeface="微软雅黑 Light" panose="020B0502040204020203" pitchFamily="34" charset="-122"/>
                <a:ea typeface="微软雅黑 Light" panose="020B0502040204020203" pitchFamily="34" charset="-122"/>
              </a:rPr>
              <a:t>Amdahl</a:t>
            </a:r>
            <a:r>
              <a:rPr lang="zh-CN" altLang="en-US" sz="2800" dirty="0">
                <a:latin typeface="微软雅黑 Light" panose="020B0502040204020203" pitchFamily="34" charset="-122"/>
                <a:ea typeface="微软雅黑 Light" panose="020B0502040204020203" pitchFamily="34" charset="-122"/>
              </a:rPr>
              <a:t>定律表明：加快某部件执行速度所能获得的系统性能加速比，受限于该部件的执行时间占系统中总执行时间的百分比。</a:t>
            </a:r>
            <a:endParaRPr lang="zh-CN" altLang="en-US" sz="2200" dirty="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65" y="3564121"/>
            <a:ext cx="8428442" cy="2009430"/>
          </a:xfrm>
          <a:prstGeom prst="rect">
            <a:avLst/>
          </a:prstGeom>
        </p:spPr>
      </p:pic>
      <p:sp>
        <p:nvSpPr>
          <p:cNvPr id="5" name="矩形 4"/>
          <p:cNvSpPr/>
          <p:nvPr/>
        </p:nvSpPr>
        <p:spPr>
          <a:xfrm>
            <a:off x="1196115" y="511296"/>
            <a:ext cx="412965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1.5.4  Amdahl</a:t>
            </a:r>
            <a:r>
              <a:rPr lang="zh-CN" altLang="en-US" sz="3600" dirty="0">
                <a:latin typeface="微软雅黑" panose="020B0503020204020204" pitchFamily="34" charset="-122"/>
                <a:ea typeface="微软雅黑" panose="020B0503020204020204" pitchFamily="34" charset="-122"/>
              </a:rPr>
              <a:t>定律</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8548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descr="Rectangle: Click to edit Master text styles&#10;Second level&#10;Third level&#10;Fourth level&#10;Fifth level"/>
          <p:cNvSpPr>
            <a:spLocks noGrp="1" noChangeArrowheads="1"/>
          </p:cNvSpPr>
          <p:nvPr>
            <p:ph type="body" idx="1"/>
          </p:nvPr>
        </p:nvSpPr>
        <p:spPr>
          <a:xfrm>
            <a:off x="721271" y="1781022"/>
            <a:ext cx="7772400" cy="625475"/>
          </a:xfrm>
        </p:spPr>
        <p:txBody>
          <a:bodyPr/>
          <a:lstStyle/>
          <a:p>
            <a:pPr eaLnBrk="1" hangingPunct="1">
              <a:buFont typeface="Wingdings" panose="05000000000000000000" pitchFamily="2" charset="2"/>
              <a:buNone/>
            </a:pPr>
            <a:r>
              <a:rPr lang="zh-CN" altLang="en-US" dirty="0">
                <a:latin typeface="微软雅黑 Light" panose="020B0502040204020203" pitchFamily="34" charset="-122"/>
                <a:ea typeface="微软雅黑 Light" panose="020B0502040204020203" pitchFamily="34" charset="-122"/>
              </a:rPr>
              <a:t>系统加速比为</a:t>
            </a:r>
            <a:r>
              <a:rPr lang="zh-CN" altLang="en-US" dirty="0">
                <a:solidFill>
                  <a:srgbClr val="FF0000"/>
                </a:solidFill>
                <a:latin typeface="微软雅黑 Light" panose="020B0502040204020203" pitchFamily="34" charset="-122"/>
                <a:ea typeface="微软雅黑 Light" panose="020B0502040204020203" pitchFamily="34" charset="-122"/>
              </a:rPr>
              <a:t>改进前</a:t>
            </a:r>
            <a:r>
              <a:rPr lang="zh-CN" altLang="en-US" dirty="0">
                <a:latin typeface="微软雅黑 Light" panose="020B0502040204020203" pitchFamily="34" charset="-122"/>
                <a:ea typeface="微软雅黑 Light" panose="020B0502040204020203" pitchFamily="34" charset="-122"/>
              </a:rPr>
              <a:t>与</a:t>
            </a:r>
            <a:r>
              <a:rPr lang="zh-CN" altLang="en-US" dirty="0">
                <a:solidFill>
                  <a:srgbClr val="FF0000"/>
                </a:solidFill>
                <a:latin typeface="微软雅黑 Light" panose="020B0502040204020203" pitchFamily="34" charset="-122"/>
                <a:ea typeface="微软雅黑 Light" panose="020B0502040204020203" pitchFamily="34" charset="-122"/>
              </a:rPr>
              <a:t>改进后</a:t>
            </a:r>
            <a:r>
              <a:rPr lang="zh-CN" altLang="en-US" dirty="0">
                <a:latin typeface="微软雅黑 Light" panose="020B0502040204020203" pitchFamily="34" charset="-122"/>
                <a:ea typeface="微软雅黑 Light" panose="020B0502040204020203" pitchFamily="34" charset="-122"/>
              </a:rPr>
              <a:t>总执行</a:t>
            </a:r>
            <a:r>
              <a:rPr lang="zh-CN" altLang="en-US" dirty="0">
                <a:solidFill>
                  <a:srgbClr val="FF0000"/>
                </a:solidFill>
                <a:latin typeface="微软雅黑 Light" panose="020B0502040204020203" pitchFamily="34" charset="-122"/>
                <a:ea typeface="微软雅黑 Light" panose="020B0502040204020203" pitchFamily="34" charset="-122"/>
              </a:rPr>
              <a:t>时间</a:t>
            </a:r>
            <a:r>
              <a:rPr lang="zh-CN" altLang="en-US" dirty="0">
                <a:latin typeface="微软雅黑 Light" panose="020B0502040204020203" pitchFamily="34" charset="-122"/>
                <a:ea typeface="微软雅黑 Light" panose="020B0502040204020203" pitchFamily="34" charset="-122"/>
              </a:rPr>
              <a:t>之比</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531" y="2608159"/>
            <a:ext cx="7154273" cy="3686689"/>
          </a:xfrm>
          <a:prstGeom prst="rect">
            <a:avLst/>
          </a:prstGeom>
        </p:spPr>
      </p:pic>
      <p:sp>
        <p:nvSpPr>
          <p:cNvPr id="4" name="矩形 3">
            <a:extLst>
              <a:ext uri="{FF2B5EF4-FFF2-40B4-BE49-F238E27FC236}">
                <a16:creationId xmlns:a16="http://schemas.microsoft.com/office/drawing/2014/main" id="{8FEE769E-CEF5-4506-ABBA-0DB2ACAB7F70}"/>
              </a:ext>
            </a:extLst>
          </p:cNvPr>
          <p:cNvSpPr/>
          <p:nvPr/>
        </p:nvSpPr>
        <p:spPr>
          <a:xfrm>
            <a:off x="1196115" y="511296"/>
            <a:ext cx="412965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1.5.4  Amdahl</a:t>
            </a:r>
            <a:r>
              <a:rPr lang="zh-CN" altLang="en-US" sz="3600" dirty="0">
                <a:latin typeface="微软雅黑" panose="020B0503020204020204" pitchFamily="34" charset="-122"/>
                <a:ea typeface="微软雅黑" panose="020B0503020204020204" pitchFamily="34" charset="-122"/>
              </a:rPr>
              <a:t>定律</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76023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descr="Rectangle: Click to edit Master text styles&#10;Second level&#10;Third level&#10;Fourth level&#10;Fifth level"/>
          <p:cNvSpPr>
            <a:spLocks noGrp="1" noChangeArrowheads="1"/>
          </p:cNvSpPr>
          <p:nvPr>
            <p:ph type="body" idx="1"/>
          </p:nvPr>
        </p:nvSpPr>
        <p:spPr>
          <a:xfrm>
            <a:off x="161250" y="364011"/>
            <a:ext cx="11675150" cy="6146856"/>
          </a:xfrm>
        </p:spPr>
        <p:txBody>
          <a:bodyPr>
            <a:normAutofit fontScale="92500"/>
          </a:bodyPr>
          <a:lstStyle/>
          <a:p>
            <a:pPr marL="457200" indent="-457200">
              <a:lnSpc>
                <a:spcPct val="130000"/>
              </a:lnSpc>
              <a:buNone/>
            </a:pPr>
            <a:r>
              <a:rPr lang="en-US" altLang="zh-CN" dirty="0">
                <a:latin typeface="微软雅黑 Light" panose="020B0502040204020203" pitchFamily="34" charset="-122"/>
                <a:ea typeface="微软雅黑 Light" panose="020B0502040204020203" pitchFamily="34" charset="-122"/>
              </a:rPr>
              <a:t>          </a:t>
            </a:r>
            <a:r>
              <a:rPr lang="zh-CN" altLang="en-US" sz="3000" dirty="0">
                <a:solidFill>
                  <a:srgbClr val="FF0000"/>
                </a:solidFill>
                <a:latin typeface="微软雅黑 Light" panose="020B0502040204020203" pitchFamily="34" charset="-122"/>
                <a:ea typeface="微软雅黑 Light" panose="020B0502040204020203" pitchFamily="34" charset="-122"/>
              </a:rPr>
              <a:t>例</a:t>
            </a:r>
            <a:r>
              <a:rPr lang="en-US" altLang="zh-CN" sz="3000" dirty="0">
                <a:latin typeface="微软雅黑 Light" panose="020B0502040204020203" pitchFamily="34" charset="-122"/>
                <a:ea typeface="微软雅黑 Light" panose="020B0502040204020203" pitchFamily="34" charset="-122"/>
              </a:rPr>
              <a:t> </a:t>
            </a:r>
            <a:r>
              <a:rPr lang="zh-CN" altLang="en-US" sz="3000" dirty="0">
                <a:solidFill>
                  <a:srgbClr val="000000"/>
                </a:solidFill>
                <a:latin typeface="微软雅黑 Light" panose="020B0502040204020203" pitchFamily="34" charset="-122"/>
                <a:ea typeface="微软雅黑 Light" panose="020B0502040204020203" pitchFamily="34" charset="-122"/>
              </a:rPr>
              <a:t>将计算机系统中某一功能的处理速度提高到原来的</a:t>
            </a:r>
            <a:r>
              <a:rPr lang="en-US" altLang="zh-CN" sz="3000" dirty="0">
                <a:solidFill>
                  <a:srgbClr val="9933FF"/>
                </a:solidFill>
                <a:latin typeface="微软雅黑 Light" panose="020B0502040204020203" pitchFamily="34" charset="-122"/>
                <a:ea typeface="微软雅黑 Light" panose="020B0502040204020203" pitchFamily="34" charset="-122"/>
              </a:rPr>
              <a:t>20</a:t>
            </a:r>
            <a:r>
              <a:rPr lang="zh-CN" altLang="en-US" sz="3000" dirty="0">
                <a:solidFill>
                  <a:srgbClr val="000000"/>
                </a:solidFill>
                <a:latin typeface="微软雅黑 Light" panose="020B0502040204020203" pitchFamily="34" charset="-122"/>
                <a:ea typeface="微软雅黑 Light" panose="020B0502040204020203" pitchFamily="34" charset="-122"/>
              </a:rPr>
              <a:t>倍，但该功能的处理时间仅占整个系统运行时间的</a:t>
            </a:r>
            <a:r>
              <a:rPr lang="en-US" altLang="zh-CN" sz="3000" dirty="0">
                <a:solidFill>
                  <a:srgbClr val="9933FF"/>
                </a:solidFill>
                <a:latin typeface="微软雅黑 Light" panose="020B0502040204020203" pitchFamily="34" charset="-122"/>
                <a:ea typeface="微软雅黑 Light" panose="020B0502040204020203" pitchFamily="34" charset="-122"/>
              </a:rPr>
              <a:t>40%</a:t>
            </a:r>
            <a:r>
              <a:rPr lang="zh-CN" altLang="en-US" sz="3000" dirty="0">
                <a:solidFill>
                  <a:srgbClr val="000000"/>
                </a:solidFill>
                <a:latin typeface="微软雅黑 Light" panose="020B0502040204020203" pitchFamily="34" charset="-122"/>
                <a:ea typeface="微软雅黑 Light" panose="020B0502040204020203" pitchFamily="34" charset="-122"/>
              </a:rPr>
              <a:t>，则采用此提高性能的方法后，能使整个系统的性能提高多少？</a:t>
            </a:r>
          </a:p>
          <a:p>
            <a:pPr marL="457200" indent="-457200">
              <a:lnSpc>
                <a:spcPct val="130000"/>
              </a:lnSpc>
              <a:buNone/>
            </a:pPr>
            <a:r>
              <a:rPr lang="zh-CN" altLang="en-US" sz="3000" dirty="0">
                <a:solidFill>
                  <a:srgbClr val="FF0000"/>
                </a:solidFill>
                <a:latin typeface="微软雅黑 Light" panose="020B0502040204020203" pitchFamily="34" charset="-122"/>
                <a:ea typeface="微软雅黑 Light" panose="020B0502040204020203" pitchFamily="34" charset="-122"/>
              </a:rPr>
              <a:t>       解  </a:t>
            </a:r>
            <a:r>
              <a:rPr lang="zh-CN" altLang="en-US" sz="3000" dirty="0">
                <a:solidFill>
                  <a:srgbClr val="000000"/>
                </a:solidFill>
                <a:latin typeface="微软雅黑 Light" panose="020B0502040204020203" pitchFamily="34" charset="-122"/>
                <a:ea typeface="微软雅黑 Light" panose="020B0502040204020203" pitchFamily="34" charset="-122"/>
              </a:rPr>
              <a:t>由题可知，可改进比例 </a:t>
            </a:r>
            <a:r>
              <a:rPr lang="en-US" altLang="zh-CN" sz="3000" dirty="0">
                <a:solidFill>
                  <a:srgbClr val="000000"/>
                </a:solidFill>
                <a:latin typeface="微软雅黑 Light" panose="020B0502040204020203" pitchFamily="34" charset="-122"/>
                <a:ea typeface="微软雅黑 Light" panose="020B0502040204020203" pitchFamily="34" charset="-122"/>
              </a:rPr>
              <a:t>= 40% = 0.4</a:t>
            </a:r>
            <a:r>
              <a:rPr lang="zh-CN" altLang="en-US" sz="3000" dirty="0">
                <a:solidFill>
                  <a:srgbClr val="000000"/>
                </a:solidFill>
                <a:latin typeface="微软雅黑 Light" panose="020B0502040204020203" pitchFamily="34" charset="-122"/>
                <a:ea typeface="微软雅黑 Light" panose="020B0502040204020203" pitchFamily="34" charset="-122"/>
              </a:rPr>
              <a:t>，      </a:t>
            </a:r>
          </a:p>
          <a:p>
            <a:pPr marL="457200" indent="-457200">
              <a:lnSpc>
                <a:spcPct val="130000"/>
              </a:lnSpc>
              <a:buNone/>
            </a:pPr>
            <a:r>
              <a:rPr lang="zh-CN" altLang="en-US" sz="3000" dirty="0">
                <a:solidFill>
                  <a:srgbClr val="000000"/>
                </a:solidFill>
                <a:latin typeface="微软雅黑 Light" panose="020B0502040204020203" pitchFamily="34" charset="-122"/>
                <a:ea typeface="微软雅黑 Light" panose="020B0502040204020203" pitchFamily="34" charset="-122"/>
              </a:rPr>
              <a:t>                 部件加速比 </a:t>
            </a:r>
            <a:r>
              <a:rPr lang="en-US" altLang="zh-CN" sz="3000" dirty="0">
                <a:solidFill>
                  <a:srgbClr val="000000"/>
                </a:solidFill>
                <a:latin typeface="微软雅黑 Light" panose="020B0502040204020203" pitchFamily="34" charset="-122"/>
                <a:ea typeface="微软雅黑 Light" panose="020B0502040204020203" pitchFamily="34" charset="-122"/>
              </a:rPr>
              <a:t>= 20</a:t>
            </a:r>
          </a:p>
          <a:p>
            <a:pPr marL="457200" indent="-457200">
              <a:lnSpc>
                <a:spcPct val="130000"/>
              </a:lnSpc>
              <a:buNone/>
            </a:pPr>
            <a:r>
              <a:rPr lang="en-US" altLang="zh-CN" sz="3000" dirty="0">
                <a:solidFill>
                  <a:srgbClr val="000000"/>
                </a:solidFill>
                <a:latin typeface="微软雅黑 Light" panose="020B0502040204020203" pitchFamily="34" charset="-122"/>
                <a:ea typeface="微软雅黑 Light" panose="020B0502040204020203" pitchFamily="34" charset="-122"/>
              </a:rPr>
              <a:t>           </a:t>
            </a:r>
            <a:r>
              <a:rPr lang="zh-CN" altLang="en-US" sz="3000" dirty="0">
                <a:solidFill>
                  <a:srgbClr val="000000"/>
                </a:solidFill>
                <a:latin typeface="微软雅黑 Light" panose="020B0502040204020203" pitchFamily="34" charset="-122"/>
                <a:ea typeface="微软雅黑 Light" panose="020B0502040204020203" pitchFamily="34" charset="-122"/>
              </a:rPr>
              <a:t>根据</a:t>
            </a:r>
            <a:r>
              <a:rPr lang="en-US" altLang="zh-CN" sz="3000" dirty="0">
                <a:solidFill>
                  <a:srgbClr val="000000"/>
                </a:solidFill>
                <a:latin typeface="微软雅黑 Light" panose="020B0502040204020203" pitchFamily="34" charset="-122"/>
                <a:ea typeface="微软雅黑 Light" panose="020B0502040204020203" pitchFamily="34" charset="-122"/>
              </a:rPr>
              <a:t>Amdahl</a:t>
            </a:r>
            <a:r>
              <a:rPr lang="zh-CN" altLang="en-US" sz="3000" dirty="0">
                <a:solidFill>
                  <a:srgbClr val="000000"/>
                </a:solidFill>
                <a:latin typeface="微软雅黑 Light" panose="020B0502040204020203" pitchFamily="34" charset="-122"/>
                <a:ea typeface="微软雅黑 Light" panose="020B0502040204020203" pitchFamily="34" charset="-122"/>
              </a:rPr>
              <a:t>定律可知：</a:t>
            </a:r>
          </a:p>
          <a:p>
            <a:pPr marL="457200" indent="-457200">
              <a:lnSpc>
                <a:spcPct val="130000"/>
              </a:lnSpc>
              <a:buNone/>
            </a:pPr>
            <a:endParaRPr lang="zh-CN" altLang="en-US" sz="2000" dirty="0">
              <a:solidFill>
                <a:srgbClr val="000000"/>
              </a:solidFill>
              <a:latin typeface="微软雅黑 Light" panose="020B0502040204020203" pitchFamily="34" charset="-122"/>
              <a:ea typeface="微软雅黑 Light" panose="020B0502040204020203" pitchFamily="34" charset="-122"/>
            </a:endParaRPr>
          </a:p>
          <a:p>
            <a:pPr marL="457200" indent="-457200">
              <a:lnSpc>
                <a:spcPct val="130000"/>
              </a:lnSpc>
              <a:buNone/>
            </a:pPr>
            <a:endParaRPr lang="zh-CN" altLang="en-US" sz="2000" dirty="0">
              <a:solidFill>
                <a:srgbClr val="000000"/>
              </a:solidFill>
              <a:latin typeface="微软雅黑 Light" panose="020B0502040204020203" pitchFamily="34" charset="-122"/>
              <a:ea typeface="微软雅黑 Light" panose="020B0502040204020203" pitchFamily="34" charset="-122"/>
            </a:endParaRPr>
          </a:p>
          <a:p>
            <a:pPr marL="457200" indent="-457200">
              <a:lnSpc>
                <a:spcPct val="130000"/>
              </a:lnSpc>
              <a:buNone/>
            </a:pPr>
            <a:r>
              <a:rPr lang="zh-CN" altLang="en-US" sz="2000" dirty="0">
                <a:solidFill>
                  <a:srgbClr val="000000"/>
                </a:solidFill>
                <a:latin typeface="微软雅黑 Light" panose="020B0502040204020203" pitchFamily="34" charset="-122"/>
                <a:ea typeface="微软雅黑 Light" panose="020B0502040204020203" pitchFamily="34" charset="-122"/>
              </a:rPr>
              <a:t>           </a:t>
            </a:r>
          </a:p>
          <a:p>
            <a:pPr marL="457200" indent="-457200">
              <a:lnSpc>
                <a:spcPct val="110000"/>
              </a:lnSpc>
              <a:buNone/>
            </a:pPr>
            <a:r>
              <a:rPr lang="zh-CN" altLang="en-US" sz="2000" dirty="0">
                <a:solidFill>
                  <a:srgbClr val="000000"/>
                </a:solidFill>
                <a:latin typeface="微软雅黑 Light" panose="020B0502040204020203" pitchFamily="34" charset="-122"/>
                <a:ea typeface="微软雅黑 Light" panose="020B0502040204020203" pitchFamily="34" charset="-122"/>
              </a:rPr>
              <a:t>        </a:t>
            </a:r>
            <a:r>
              <a:rPr lang="zh-CN" altLang="en-US" sz="3000" dirty="0">
                <a:solidFill>
                  <a:srgbClr val="000000"/>
                </a:solidFill>
                <a:latin typeface="微软雅黑 Light" panose="020B0502040204020203" pitchFamily="34" charset="-122"/>
                <a:ea typeface="微软雅黑 Light" panose="020B0502040204020203" pitchFamily="34" charset="-122"/>
              </a:rPr>
              <a:t>采用此提高性能的方法后，能使整个系统的性能提高到原来的</a:t>
            </a:r>
            <a:r>
              <a:rPr lang="en-US" altLang="zh-CN" sz="3000" dirty="0">
                <a:solidFill>
                  <a:srgbClr val="CC3300"/>
                </a:solidFill>
                <a:latin typeface="微软雅黑 Light" panose="020B0502040204020203" pitchFamily="34" charset="-122"/>
                <a:ea typeface="微软雅黑 Light" panose="020B0502040204020203" pitchFamily="34" charset="-122"/>
              </a:rPr>
              <a:t>1.613</a:t>
            </a:r>
            <a:r>
              <a:rPr lang="zh-CN" altLang="en-US" sz="3000" dirty="0">
                <a:solidFill>
                  <a:srgbClr val="CC3300"/>
                </a:solidFill>
                <a:latin typeface="微软雅黑 Light" panose="020B0502040204020203" pitchFamily="34" charset="-122"/>
                <a:ea typeface="微软雅黑 Light" panose="020B0502040204020203" pitchFamily="34" charset="-122"/>
              </a:rPr>
              <a:t>倍</a:t>
            </a:r>
            <a:r>
              <a:rPr lang="zh-CN" altLang="en-US" sz="3000" dirty="0">
                <a:solidFill>
                  <a:srgbClr val="000000"/>
                </a:solidFill>
                <a:latin typeface="微软雅黑 Light" panose="020B0502040204020203" pitchFamily="34" charset="-122"/>
                <a:ea typeface="微软雅黑 Light" panose="020B0502040204020203" pitchFamily="34" charset="-122"/>
              </a:rPr>
              <a:t>。 </a:t>
            </a:r>
            <a:endParaRPr lang="zh-CN" altLang="en-US" sz="200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580" y="4092657"/>
            <a:ext cx="4393008" cy="1312754"/>
          </a:xfrm>
          <a:prstGeom prst="rect">
            <a:avLst/>
          </a:prstGeom>
        </p:spPr>
      </p:pic>
    </p:spTree>
    <p:extLst>
      <p:ext uri="{BB962C8B-B14F-4D97-AF65-F5344CB8AC3E}">
        <p14:creationId xmlns:p14="http://schemas.microsoft.com/office/powerpoint/2010/main" val="242807554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descr="Rectangle: Click to edit Master text styles&#10;Second level&#10;Third level&#10;Fourth level&#10;Fifth level"/>
          <p:cNvSpPr>
            <a:spLocks noGrp="1" noChangeArrowheads="1"/>
          </p:cNvSpPr>
          <p:nvPr>
            <p:ph type="body" idx="1"/>
          </p:nvPr>
        </p:nvSpPr>
        <p:spPr>
          <a:xfrm>
            <a:off x="554388" y="1686504"/>
            <a:ext cx="10153650" cy="4341762"/>
          </a:xfrm>
        </p:spPr>
        <p:txBody>
          <a:bodyPr/>
          <a:lstStyle/>
          <a:p>
            <a:pPr marL="457200" lvl="1" indent="-457200">
              <a:lnSpc>
                <a:spcPct val="150000"/>
              </a:lnSpc>
              <a:spcBef>
                <a:spcPts val="1000"/>
              </a:spcBef>
            </a:pPr>
            <a:r>
              <a:rPr lang="en-US" altLang="zh-CN" sz="2800" dirty="0">
                <a:latin typeface="微软雅黑 Light" panose="020B0502040204020203" pitchFamily="34" charset="-122"/>
                <a:ea typeface="微软雅黑 Light" panose="020B0502040204020203" pitchFamily="34" charset="-122"/>
              </a:rPr>
              <a:t>Amdahl</a:t>
            </a:r>
            <a:r>
              <a:rPr lang="zh-CN" altLang="en-US" sz="2800" dirty="0">
                <a:latin typeface="微软雅黑 Light" panose="020B0502040204020203" pitchFamily="34" charset="-122"/>
                <a:ea typeface="微软雅黑 Light" panose="020B0502040204020203" pitchFamily="34" charset="-122"/>
              </a:rPr>
              <a:t>定律：一种性能改进的递减规则</a:t>
            </a:r>
          </a:p>
          <a:p>
            <a:pPr marL="1085850" lvl="1" indent="-457200">
              <a:lnSpc>
                <a:spcPct val="150000"/>
              </a:lnSpc>
            </a:pPr>
            <a:r>
              <a:rPr lang="zh-CN" altLang="en-US" dirty="0">
                <a:latin typeface="微软雅黑 Light" panose="020B0502040204020203" pitchFamily="34" charset="-122"/>
                <a:ea typeface="微软雅黑 Light" panose="020B0502040204020203" pitchFamily="34" charset="-122"/>
              </a:rPr>
              <a:t>如果仅仅对计算任务中的一部分做性能改进，则改进得越多，所得到的总体性能的提升就越有限。</a:t>
            </a:r>
          </a:p>
          <a:p>
            <a:pPr marL="1085850" lvl="1" indent="-457200">
              <a:lnSpc>
                <a:spcPct val="150000"/>
              </a:lnSpc>
            </a:pPr>
            <a:r>
              <a:rPr lang="zh-CN" altLang="en-US" dirty="0">
                <a:solidFill>
                  <a:srgbClr val="FF0000"/>
                </a:solidFill>
                <a:latin typeface="微软雅黑 Light" panose="020B0502040204020203" pitchFamily="34" charset="-122"/>
                <a:ea typeface="微软雅黑 Light" panose="020B0502040204020203" pitchFamily="34" charset="-122"/>
              </a:rPr>
              <a:t>重要推论</a:t>
            </a:r>
            <a:r>
              <a:rPr lang="zh-CN" altLang="en-US" dirty="0">
                <a:latin typeface="微软雅黑 Light" panose="020B0502040204020203" pitchFamily="34" charset="-122"/>
                <a:ea typeface="微软雅黑 Light" panose="020B0502040204020203" pitchFamily="34" charset="-122"/>
              </a:rPr>
              <a:t>：如果只针对整个任务的一部分进行改进和优化，那么所获得的加速比不超过</a:t>
            </a:r>
          </a:p>
          <a:p>
            <a:pPr marL="1085850" lvl="1" indent="-457200">
              <a:lnSpc>
                <a:spcPct val="150000"/>
              </a:lnSpc>
              <a:buNone/>
            </a:pPr>
            <a:r>
              <a:rPr lang="zh-CN" altLang="en-US" dirty="0">
                <a:latin typeface="微软雅黑 Light" panose="020B0502040204020203" pitchFamily="34" charset="-122"/>
                <a:ea typeface="微软雅黑 Light" panose="020B0502040204020203" pitchFamily="34" charset="-122"/>
              </a:rPr>
              <a:t>           </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798" y="4934479"/>
            <a:ext cx="3906651" cy="856722"/>
          </a:xfrm>
          <a:prstGeom prst="rect">
            <a:avLst/>
          </a:prstGeom>
        </p:spPr>
      </p:pic>
      <p:sp>
        <p:nvSpPr>
          <p:cNvPr id="4" name="矩形 3">
            <a:extLst>
              <a:ext uri="{FF2B5EF4-FFF2-40B4-BE49-F238E27FC236}">
                <a16:creationId xmlns:a16="http://schemas.microsoft.com/office/drawing/2014/main" id="{9C59F7EA-5F09-4771-9A6F-9CE62FD96F72}"/>
              </a:ext>
            </a:extLst>
          </p:cNvPr>
          <p:cNvSpPr/>
          <p:nvPr/>
        </p:nvSpPr>
        <p:spPr>
          <a:xfrm>
            <a:off x="1196115" y="511296"/>
            <a:ext cx="4129657" cy="646331"/>
          </a:xfrm>
          <a:prstGeom prst="rect">
            <a:avLst/>
          </a:prstGeom>
        </p:spPr>
        <p:txBody>
          <a:bodyPr wrap="none">
            <a:spAutoFit/>
          </a:bodyPr>
          <a:lstStyle/>
          <a:p>
            <a:r>
              <a:rPr lang="en-US" altLang="zh-CN" sz="3600" dirty="0">
                <a:latin typeface="微软雅黑" panose="020B0503020204020204" pitchFamily="34" charset="-122"/>
                <a:ea typeface="微软雅黑" panose="020B0503020204020204" pitchFamily="34" charset="-122"/>
              </a:rPr>
              <a:t>1.5.4  Amdahl</a:t>
            </a:r>
            <a:r>
              <a:rPr lang="zh-CN" altLang="en-US" sz="3600" dirty="0">
                <a:latin typeface="微软雅黑" panose="020B0503020204020204" pitchFamily="34" charset="-122"/>
                <a:ea typeface="微软雅黑" panose="020B0503020204020204" pitchFamily="34" charset="-122"/>
              </a:rPr>
              <a:t>定律</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702571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311" y="1"/>
            <a:ext cx="10515600" cy="926432"/>
          </a:xfrm>
        </p:spPr>
        <p:txBody>
          <a:bodyPr>
            <a:normAutofit/>
          </a:bodyPr>
          <a:lstStyle/>
          <a:p>
            <a:r>
              <a:rPr lang="zh-CN" altLang="en-US" sz="3200" dirty="0"/>
              <a:t>公式拓展</a:t>
            </a:r>
          </a:p>
        </p:txBody>
      </p:sp>
      <p:sp>
        <p:nvSpPr>
          <p:cNvPr id="6" name="Rectangle 3" descr="Rectangle: Click to edit Master text styles&#10;Second level&#10;Third level&#10;Fourth level&#10;Fifth level"/>
          <p:cNvSpPr txBox="1">
            <a:spLocks noChangeArrowheads="1"/>
          </p:cNvSpPr>
          <p:nvPr/>
        </p:nvSpPr>
        <p:spPr>
          <a:xfrm>
            <a:off x="1347534" y="3238038"/>
            <a:ext cx="1198322" cy="575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sz="2000" dirty="0"/>
              <a:t>加速比</a:t>
            </a:r>
            <a:endParaRPr lang="zh-CN" altLang="en-US" sz="2000" baseline="-25000" dirty="0"/>
          </a:p>
        </p:txBody>
      </p:sp>
      <p:sp>
        <p:nvSpPr>
          <p:cNvPr id="23" name="Rectangle 3" descr="Rectangle: Click to edit Master text styles&#10;Second level&#10;Third level&#10;Fourth level&#10;Fifth level"/>
          <p:cNvSpPr txBox="1">
            <a:spLocks noChangeArrowheads="1"/>
          </p:cNvSpPr>
          <p:nvPr/>
        </p:nvSpPr>
        <p:spPr>
          <a:xfrm>
            <a:off x="842211" y="944593"/>
            <a:ext cx="9035715" cy="1763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zh-CN" altLang="en-US" dirty="0"/>
              <a:t>假设：</a:t>
            </a:r>
            <a:endParaRPr lang="en-US" altLang="zh-CN" dirty="0"/>
          </a:p>
          <a:p>
            <a:pPr marL="342900" lvl="1" indent="-342900">
              <a:lnSpc>
                <a:spcPct val="130000"/>
              </a:lnSpc>
              <a:spcBef>
                <a:spcPts val="1000"/>
              </a:spcBef>
            </a:pPr>
            <a:r>
              <a:rPr lang="en-US" altLang="zh-CN" dirty="0"/>
              <a:t>S</a:t>
            </a:r>
            <a:r>
              <a:rPr lang="en-US" altLang="zh-CN" baseline="-25000" dirty="0"/>
              <a:t>i</a:t>
            </a:r>
            <a:r>
              <a:rPr lang="zh-CN" altLang="en-US" dirty="0"/>
              <a:t>为第 </a:t>
            </a:r>
            <a:r>
              <a:rPr lang="en-US" altLang="zh-CN" dirty="0" err="1"/>
              <a:t>i</a:t>
            </a:r>
            <a:r>
              <a:rPr lang="en-US" altLang="zh-CN" dirty="0"/>
              <a:t> </a:t>
            </a:r>
            <a:r>
              <a:rPr lang="zh-CN" altLang="en-US" dirty="0"/>
              <a:t>种部件的加速比；</a:t>
            </a:r>
            <a:endParaRPr lang="en-US" altLang="zh-CN" dirty="0"/>
          </a:p>
          <a:p>
            <a:pPr marL="342900" lvl="1" indent="-342900">
              <a:lnSpc>
                <a:spcPct val="130000"/>
              </a:lnSpc>
              <a:spcBef>
                <a:spcPts val="1000"/>
              </a:spcBef>
            </a:pPr>
            <a:r>
              <a:rPr lang="en-US" altLang="zh-CN" dirty="0"/>
              <a:t>P</a:t>
            </a:r>
            <a:r>
              <a:rPr lang="en-US" altLang="zh-CN" baseline="-25000" dirty="0"/>
              <a:t>i</a:t>
            </a:r>
            <a:r>
              <a:rPr lang="zh-CN" altLang="en-US" dirty="0"/>
              <a:t>为第 </a:t>
            </a:r>
            <a:r>
              <a:rPr lang="en-US" altLang="zh-CN" dirty="0" err="1"/>
              <a:t>i</a:t>
            </a:r>
            <a:r>
              <a:rPr lang="en-US" altLang="zh-CN" dirty="0"/>
              <a:t> </a:t>
            </a:r>
            <a:r>
              <a:rPr lang="zh-CN" altLang="en-US" dirty="0"/>
              <a:t>种部件执行时间占总执行时间中的比例。</a:t>
            </a:r>
            <a:endParaRPr lang="zh-CN" altLang="en-US" sz="2000" baseline="-25000" dirty="0"/>
          </a:p>
        </p:txBody>
      </p:sp>
      <p:sp>
        <p:nvSpPr>
          <p:cNvPr id="24" name="Rectangle 3" descr="Rectangle: Click to edit Master text styles&#10;Second level&#10;Third level&#10;Fourth level&#10;Fifth level"/>
          <p:cNvSpPr txBox="1">
            <a:spLocks noChangeArrowheads="1"/>
          </p:cNvSpPr>
          <p:nvPr/>
        </p:nvSpPr>
        <p:spPr>
          <a:xfrm>
            <a:off x="2311890" y="3238038"/>
            <a:ext cx="1052644" cy="508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en-US" altLang="zh-CN" sz="2000" dirty="0"/>
              <a:t>=</a:t>
            </a:r>
            <a:endParaRPr lang="zh-CN" altLang="en-US" sz="2000" dirty="0"/>
          </a:p>
        </p:txBody>
      </p:sp>
      <p:grpSp>
        <p:nvGrpSpPr>
          <p:cNvPr id="48" name="组合 47"/>
          <p:cNvGrpSpPr/>
          <p:nvPr/>
        </p:nvGrpSpPr>
        <p:grpSpPr>
          <a:xfrm>
            <a:off x="2675998" y="2927482"/>
            <a:ext cx="4099496" cy="1582079"/>
            <a:chOff x="2675998" y="2927482"/>
            <a:chExt cx="4099496" cy="1582079"/>
          </a:xfrm>
        </p:grpSpPr>
        <p:grpSp>
          <p:nvGrpSpPr>
            <p:cNvPr id="25" name="组合 24"/>
            <p:cNvGrpSpPr/>
            <p:nvPr/>
          </p:nvGrpSpPr>
          <p:grpSpPr>
            <a:xfrm>
              <a:off x="2675998" y="3436316"/>
              <a:ext cx="3945731" cy="1073245"/>
              <a:chOff x="5569677" y="4917969"/>
              <a:chExt cx="3945731" cy="1073245"/>
            </a:xfrm>
          </p:grpSpPr>
          <p:sp>
            <p:nvSpPr>
              <p:cNvPr id="26" name="Rectangle 3" descr="Rectangle: Click to edit Master text styles&#10;Second level&#10;Third level&#10;Fourth level&#10;Fifth level"/>
              <p:cNvSpPr txBox="1">
                <a:spLocks noChangeArrowheads="1"/>
              </p:cNvSpPr>
              <p:nvPr/>
            </p:nvSpPr>
            <p:spPr>
              <a:xfrm>
                <a:off x="7900176" y="4917969"/>
                <a:ext cx="1615232"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可改进比例</a:t>
                </a:r>
              </a:p>
            </p:txBody>
          </p:sp>
          <p:cxnSp>
            <p:nvCxnSpPr>
              <p:cNvPr id="27" name="直接连接符 26"/>
              <p:cNvCxnSpPr/>
              <p:nvPr/>
            </p:nvCxnSpPr>
            <p:spPr>
              <a:xfrm>
                <a:off x="7900176" y="5399531"/>
                <a:ext cx="1615231" cy="9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3" descr="Rectangle: Click to edit Master text styles&#10;Second level&#10;Third level&#10;Fourth level&#10;Fifth level"/>
              <p:cNvSpPr txBox="1">
                <a:spLocks noChangeArrowheads="1"/>
              </p:cNvSpPr>
              <p:nvPr/>
            </p:nvSpPr>
            <p:spPr>
              <a:xfrm>
                <a:off x="7900176" y="5415861"/>
                <a:ext cx="1615231"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zh-CN" altLang="en-US" sz="2000" dirty="0"/>
                  <a:t>部件加速比</a:t>
                </a:r>
              </a:p>
            </p:txBody>
          </p:sp>
          <p:sp>
            <p:nvSpPr>
              <p:cNvPr id="29" name="矩形 28"/>
              <p:cNvSpPr/>
              <p:nvPr/>
            </p:nvSpPr>
            <p:spPr>
              <a:xfrm>
                <a:off x="7520596" y="5214865"/>
                <a:ext cx="352982" cy="369332"/>
              </a:xfrm>
              <a:prstGeom prst="rect">
                <a:avLst/>
              </a:prstGeom>
            </p:spPr>
            <p:txBody>
              <a:bodyPr wrap="none">
                <a:spAutoFit/>
              </a:bodyPr>
              <a:lstStyle/>
              <a:p>
                <a:r>
                  <a:rPr lang="en-US" altLang="zh-CN" dirty="0"/>
                  <a:t>+ </a:t>
                </a:r>
                <a:endParaRPr lang="zh-CN" altLang="en-US" dirty="0"/>
              </a:p>
            </p:txBody>
          </p:sp>
          <p:sp>
            <p:nvSpPr>
              <p:cNvPr id="30" name="矩形 29"/>
              <p:cNvSpPr/>
              <p:nvPr/>
            </p:nvSpPr>
            <p:spPr>
              <a:xfrm>
                <a:off x="5569677" y="5179747"/>
                <a:ext cx="2051066" cy="4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a:t>
                </a:r>
                <a:r>
                  <a:rPr lang="en-US" altLang="zh-CN" sz="2000" dirty="0">
                    <a:solidFill>
                      <a:schemeClr val="tx1"/>
                    </a:solidFill>
                  </a:rPr>
                  <a:t>1-</a:t>
                </a:r>
                <a:r>
                  <a:rPr lang="zh-CN" altLang="en-US" sz="2000" dirty="0">
                    <a:solidFill>
                      <a:schemeClr val="tx1"/>
                    </a:solidFill>
                  </a:rPr>
                  <a:t>可改进比例）</a:t>
                </a:r>
              </a:p>
            </p:txBody>
          </p:sp>
        </p:grpSp>
        <p:cxnSp>
          <p:nvCxnSpPr>
            <p:cNvPr id="31" name="直接连接符 30"/>
            <p:cNvCxnSpPr/>
            <p:nvPr/>
          </p:nvCxnSpPr>
          <p:spPr>
            <a:xfrm flipV="1">
              <a:off x="2702596" y="3477159"/>
              <a:ext cx="4072898" cy="43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 descr="Rectangle: Click to edit Master text styles&#10;Second level&#10;Third level&#10;Fourth level&#10;Fifth level"/>
            <p:cNvSpPr txBox="1">
              <a:spLocks noChangeArrowheads="1"/>
            </p:cNvSpPr>
            <p:nvPr/>
          </p:nvSpPr>
          <p:spPr>
            <a:xfrm>
              <a:off x="2702596" y="2927482"/>
              <a:ext cx="4072898" cy="508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en-US" altLang="zh-CN" sz="2000" dirty="0"/>
                <a:t>1</a:t>
              </a:r>
              <a:endParaRPr lang="zh-CN" altLang="en-US" sz="2000" dirty="0"/>
            </a:p>
          </p:txBody>
        </p:sp>
      </p:grpSp>
      <p:grpSp>
        <p:nvGrpSpPr>
          <p:cNvPr id="49" name="组合 48"/>
          <p:cNvGrpSpPr/>
          <p:nvPr/>
        </p:nvGrpSpPr>
        <p:grpSpPr>
          <a:xfrm>
            <a:off x="2311890" y="4743945"/>
            <a:ext cx="3394733" cy="1466138"/>
            <a:chOff x="2311890" y="4743945"/>
            <a:chExt cx="3394733" cy="1466138"/>
          </a:xfrm>
        </p:grpSpPr>
        <p:grpSp>
          <p:nvGrpSpPr>
            <p:cNvPr id="43" name="组合 42"/>
            <p:cNvGrpSpPr/>
            <p:nvPr/>
          </p:nvGrpSpPr>
          <p:grpSpPr>
            <a:xfrm>
              <a:off x="2311890" y="4743945"/>
              <a:ext cx="3394733" cy="1466138"/>
              <a:chOff x="2868881" y="3079882"/>
              <a:chExt cx="3394733" cy="1466138"/>
            </a:xfrm>
          </p:grpSpPr>
          <p:sp>
            <p:nvSpPr>
              <p:cNvPr id="34" name="Rectangle 3" descr="Rectangle: Click to edit Master text styles&#10;Second level&#10;Third level&#10;Fourth level&#10;Fifth level"/>
              <p:cNvSpPr txBox="1">
                <a:spLocks noChangeArrowheads="1"/>
              </p:cNvSpPr>
              <p:nvPr/>
            </p:nvSpPr>
            <p:spPr>
              <a:xfrm>
                <a:off x="2868881" y="3418994"/>
                <a:ext cx="1052644" cy="508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spcBef>
                    <a:spcPts val="1000"/>
                  </a:spcBef>
                  <a:buNone/>
                </a:pPr>
                <a:r>
                  <a:rPr lang="en-US" altLang="zh-CN" sz="2000" dirty="0"/>
                  <a:t>=</a:t>
                </a:r>
                <a:endParaRPr lang="zh-CN" altLang="en-US" sz="2000" dirty="0"/>
              </a:p>
            </p:txBody>
          </p:sp>
          <p:grpSp>
            <p:nvGrpSpPr>
              <p:cNvPr id="35" name="组合 34"/>
              <p:cNvGrpSpPr/>
              <p:nvPr/>
            </p:nvGrpSpPr>
            <p:grpSpPr>
              <a:xfrm>
                <a:off x="3233115" y="3661416"/>
                <a:ext cx="3030499" cy="884604"/>
                <a:chOff x="5974394" y="4990669"/>
                <a:chExt cx="3030499" cy="884604"/>
              </a:xfrm>
            </p:grpSpPr>
            <p:sp>
              <p:nvSpPr>
                <p:cNvPr id="36" name="Rectangle 3" descr="Rectangle: Click to edit Master text styles&#10;Second level&#10;Third level&#10;Fourth level&#10;Fifth level"/>
                <p:cNvSpPr txBox="1">
                  <a:spLocks noChangeArrowheads="1"/>
                </p:cNvSpPr>
                <p:nvPr/>
              </p:nvSpPr>
              <p:spPr>
                <a:xfrm>
                  <a:off x="7389661" y="4990669"/>
                  <a:ext cx="1615232"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en-US" altLang="zh-CN" sz="2000" dirty="0"/>
                    <a:t>P</a:t>
                  </a:r>
                  <a:r>
                    <a:rPr lang="en-US" altLang="zh-CN" sz="2000" baseline="-25000" dirty="0"/>
                    <a:t>i</a:t>
                  </a:r>
                  <a:endParaRPr lang="zh-CN" altLang="en-US" sz="2000" baseline="-25000" dirty="0"/>
                </a:p>
              </p:txBody>
            </p:sp>
            <p:cxnSp>
              <p:nvCxnSpPr>
                <p:cNvPr id="37" name="直接连接符 36"/>
                <p:cNvCxnSpPr/>
                <p:nvPr/>
              </p:nvCxnSpPr>
              <p:spPr>
                <a:xfrm flipV="1">
                  <a:off x="7900176" y="5397686"/>
                  <a:ext cx="594203" cy="18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 descr="Rectangle: Click to edit Master text styles&#10;Second level&#10;Third level&#10;Fourth level&#10;Fifth level"/>
                <p:cNvSpPr txBox="1">
                  <a:spLocks noChangeArrowheads="1"/>
                </p:cNvSpPr>
                <p:nvPr/>
              </p:nvSpPr>
              <p:spPr>
                <a:xfrm>
                  <a:off x="7389662" y="5299920"/>
                  <a:ext cx="1615231" cy="575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en-US" altLang="zh-CN" sz="2000" dirty="0"/>
                    <a:t>S</a:t>
                  </a:r>
                  <a:r>
                    <a:rPr lang="en-US" altLang="zh-CN" sz="2000" baseline="-25000" dirty="0"/>
                    <a:t>i</a:t>
                  </a:r>
                  <a:endParaRPr lang="zh-CN" altLang="en-US" sz="2000" baseline="-25000" dirty="0"/>
                </a:p>
              </p:txBody>
            </p:sp>
            <p:sp>
              <p:nvSpPr>
                <p:cNvPr id="39" name="矩形 38"/>
                <p:cNvSpPr/>
                <p:nvPr/>
              </p:nvSpPr>
              <p:spPr>
                <a:xfrm>
                  <a:off x="7106708" y="5205645"/>
                  <a:ext cx="352982" cy="369332"/>
                </a:xfrm>
                <a:prstGeom prst="rect">
                  <a:avLst/>
                </a:prstGeom>
              </p:spPr>
              <p:txBody>
                <a:bodyPr wrap="none">
                  <a:spAutoFit/>
                </a:bodyPr>
                <a:lstStyle/>
                <a:p>
                  <a:r>
                    <a:rPr lang="en-US" altLang="zh-CN" dirty="0"/>
                    <a:t>+ </a:t>
                  </a:r>
                  <a:endParaRPr lang="zh-CN" altLang="en-US" dirty="0"/>
                </a:p>
              </p:txBody>
            </p:sp>
            <p:sp>
              <p:nvSpPr>
                <p:cNvPr id="40" name="矩形 39"/>
                <p:cNvSpPr/>
                <p:nvPr/>
              </p:nvSpPr>
              <p:spPr>
                <a:xfrm>
                  <a:off x="5974394" y="5170339"/>
                  <a:ext cx="1129648" cy="4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a:t>
                  </a:r>
                  <a:r>
                    <a:rPr lang="en-US" altLang="zh-CN" sz="2000" dirty="0">
                      <a:solidFill>
                        <a:schemeClr val="tx1"/>
                      </a:solidFill>
                    </a:rPr>
                    <a:t>1 - </a:t>
                  </a:r>
                  <a:r>
                    <a:rPr lang="zh-CN" altLang="en-US" sz="2000" dirty="0">
                      <a:solidFill>
                        <a:schemeClr val="tx1"/>
                      </a:solidFill>
                    </a:rPr>
                    <a:t>∑</a:t>
                  </a:r>
                  <a:r>
                    <a:rPr lang="en-US" altLang="zh-CN" sz="2000" dirty="0">
                      <a:solidFill>
                        <a:schemeClr val="tx1"/>
                      </a:solidFill>
                    </a:rPr>
                    <a:t>P</a:t>
                  </a:r>
                  <a:r>
                    <a:rPr lang="en-US" altLang="zh-CN" sz="2000" baseline="-25000" dirty="0">
                      <a:solidFill>
                        <a:schemeClr val="tx1"/>
                      </a:solidFill>
                    </a:rPr>
                    <a:t>i</a:t>
                  </a:r>
                  <a:r>
                    <a:rPr lang="zh-CN" altLang="en-US" sz="2000" dirty="0">
                      <a:solidFill>
                        <a:schemeClr val="tx1"/>
                      </a:solidFill>
                    </a:rPr>
                    <a:t>）</a:t>
                  </a:r>
                </a:p>
              </p:txBody>
            </p:sp>
          </p:grpSp>
          <p:cxnSp>
            <p:nvCxnSpPr>
              <p:cNvPr id="41" name="直接连接符 40"/>
              <p:cNvCxnSpPr/>
              <p:nvPr/>
            </p:nvCxnSpPr>
            <p:spPr>
              <a:xfrm flipV="1">
                <a:off x="3293146" y="3661416"/>
                <a:ext cx="2601002" cy="119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3" descr="Rectangle: Click to edit Master text styles&#10;Second level&#10;Third level&#10;Fourth level&#10;Fifth level"/>
              <p:cNvSpPr txBox="1">
                <a:spLocks noChangeArrowheads="1"/>
              </p:cNvSpPr>
              <p:nvPr/>
            </p:nvSpPr>
            <p:spPr>
              <a:xfrm>
                <a:off x="3293146" y="3079882"/>
                <a:ext cx="2601002" cy="508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30000"/>
                  </a:lnSpc>
                  <a:spcBef>
                    <a:spcPts val="1000"/>
                  </a:spcBef>
                  <a:buNone/>
                </a:pPr>
                <a:r>
                  <a:rPr lang="en-US" altLang="zh-CN" sz="2000" dirty="0"/>
                  <a:t>1</a:t>
                </a:r>
                <a:endParaRPr lang="zh-CN" altLang="en-US" sz="2000" dirty="0"/>
              </a:p>
            </p:txBody>
          </p:sp>
        </p:grpSp>
        <p:sp>
          <p:nvSpPr>
            <p:cNvPr id="44" name="矩形 43"/>
            <p:cNvSpPr/>
            <p:nvPr/>
          </p:nvSpPr>
          <p:spPr>
            <a:xfrm>
              <a:off x="4351329" y="5514287"/>
              <a:ext cx="362600" cy="369332"/>
            </a:xfrm>
            <a:prstGeom prst="rect">
              <a:avLst/>
            </a:prstGeom>
          </p:spPr>
          <p:txBody>
            <a:bodyPr wrap="none">
              <a:spAutoFit/>
            </a:bodyPr>
            <a:lstStyle/>
            <a:p>
              <a:r>
                <a:rPr lang="en-US" altLang="zh-CN" dirty="0"/>
                <a:t>∑ </a:t>
              </a:r>
              <a:endParaRPr lang="zh-CN" altLang="en-US" dirty="0"/>
            </a:p>
          </p:txBody>
        </p:sp>
      </p:grpSp>
    </p:spTree>
    <p:extLst>
      <p:ext uri="{BB962C8B-B14F-4D97-AF65-F5344CB8AC3E}">
        <p14:creationId xmlns:p14="http://schemas.microsoft.com/office/powerpoint/2010/main" val="10771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5775" y="1967685"/>
            <a:ext cx="11220450" cy="4348448"/>
          </a:xfrm>
        </p:spPr>
        <p:txBody>
          <a:bodyPr>
            <a:normAutofit/>
          </a:bodyPr>
          <a:lstStyle/>
          <a:p>
            <a:pPr marL="0" lvl="1" indent="-457200">
              <a:lnSpc>
                <a:spcPct val="150000"/>
              </a:lnSpc>
            </a:pPr>
            <a:r>
              <a:rPr lang="zh-CN" altLang="en-US" sz="2800" dirty="0">
                <a:ea typeface="微软雅黑 Light" panose="020B0502040204020203" pitchFamily="34" charset="-122"/>
              </a:rPr>
              <a:t>执行一个程序所需的</a:t>
            </a:r>
            <a:r>
              <a:rPr lang="en-US" altLang="zh-CN" sz="2800" dirty="0">
                <a:ea typeface="微软雅黑 Light" panose="020B0502040204020203" pitchFamily="34" charset="-122"/>
              </a:rPr>
              <a:t>CPU</a:t>
            </a:r>
            <a:r>
              <a:rPr lang="zh-CN" altLang="en-US" sz="2800" dirty="0">
                <a:ea typeface="微软雅黑 Light" panose="020B0502040204020203" pitchFamily="34" charset="-122"/>
              </a:rPr>
              <a:t>时间</a:t>
            </a:r>
          </a:p>
          <a:p>
            <a:pPr marL="0" lvl="1" indent="-457200">
              <a:lnSpc>
                <a:spcPct val="150000"/>
              </a:lnSpc>
              <a:buNone/>
            </a:pPr>
            <a:r>
              <a:rPr lang="en-US" altLang="zh-CN" sz="2200" dirty="0">
                <a:ea typeface="微软雅黑 Light" panose="020B0502040204020203" pitchFamily="34" charset="-122"/>
              </a:rPr>
              <a:t>       </a:t>
            </a:r>
            <a:r>
              <a:rPr lang="en-US" altLang="zh-CN" dirty="0">
                <a:ea typeface="微软雅黑 Light" panose="020B0502040204020203" pitchFamily="34" charset="-122"/>
              </a:rPr>
              <a:t>CPU</a:t>
            </a:r>
            <a:r>
              <a:rPr lang="zh-CN" altLang="en-US" dirty="0">
                <a:ea typeface="微软雅黑 Light" panose="020B0502040204020203" pitchFamily="34" charset="-122"/>
              </a:rPr>
              <a:t>时间 </a:t>
            </a:r>
            <a:r>
              <a:rPr lang="en-US" altLang="zh-CN" dirty="0">
                <a:ea typeface="微软雅黑 Light" panose="020B0502040204020203" pitchFamily="34" charset="-122"/>
              </a:rPr>
              <a:t>= </a:t>
            </a:r>
            <a:r>
              <a:rPr lang="zh-CN" altLang="en-US" dirty="0">
                <a:ea typeface="微软雅黑 Light" panose="020B0502040204020203" pitchFamily="34" charset="-122"/>
              </a:rPr>
              <a:t>执行程序所需的时钟周期数</a:t>
            </a:r>
            <a:r>
              <a:rPr lang="en-US" altLang="zh-CN" dirty="0">
                <a:ea typeface="微软雅黑 Light" panose="020B0502040204020203" pitchFamily="34" charset="-122"/>
              </a:rPr>
              <a:t>×</a:t>
            </a:r>
            <a:r>
              <a:rPr lang="zh-CN" altLang="en-US" dirty="0">
                <a:ea typeface="微软雅黑 Light" panose="020B0502040204020203" pitchFamily="34" charset="-122"/>
              </a:rPr>
              <a:t>时钟周期时间</a:t>
            </a:r>
            <a:endParaRPr lang="en-US" altLang="zh-CN" sz="2200" dirty="0">
              <a:ea typeface="微软雅黑 Light" panose="020B0502040204020203" pitchFamily="34" charset="-122"/>
            </a:endParaRPr>
          </a:p>
          <a:p>
            <a:pPr marL="0" lvl="1" indent="-457200">
              <a:lnSpc>
                <a:spcPct val="150000"/>
              </a:lnSpc>
              <a:buNone/>
            </a:pPr>
            <a:r>
              <a:rPr lang="zh-CN" altLang="en-US" sz="2400" dirty="0">
                <a:ea typeface="微软雅黑 Light" panose="020B0502040204020203" pitchFamily="34" charset="-122"/>
              </a:rPr>
              <a:t>其中：</a:t>
            </a:r>
            <a:endParaRPr lang="en-US" altLang="zh-CN" sz="2400" dirty="0">
              <a:ea typeface="微软雅黑 Light" panose="020B0502040204020203" pitchFamily="34" charset="-122"/>
            </a:endParaRPr>
          </a:p>
          <a:p>
            <a:pPr marL="720000" lvl="2" indent="-285750">
              <a:lnSpc>
                <a:spcPct val="150000"/>
              </a:lnSpc>
            </a:pPr>
            <a:r>
              <a:rPr lang="zh-CN" altLang="en-US" sz="2400" dirty="0">
                <a:ea typeface="微软雅黑 Light" panose="020B0502040204020203" pitchFamily="34" charset="-122"/>
              </a:rPr>
              <a:t>执行程序所需的时钟周期数 </a:t>
            </a:r>
            <a:r>
              <a:rPr lang="en-US" altLang="zh-CN" sz="2400" dirty="0">
                <a:ea typeface="微软雅黑 Light" panose="020B0502040204020203" pitchFamily="34" charset="-122"/>
              </a:rPr>
              <a:t>= </a:t>
            </a:r>
            <a:r>
              <a:rPr lang="zh-CN" altLang="en-US" sz="2400" dirty="0">
                <a:ea typeface="微软雅黑 Light" panose="020B0502040204020203" pitchFamily="34" charset="-122"/>
              </a:rPr>
              <a:t>每条指令执行的平均时钟周期数 </a:t>
            </a:r>
            <a:r>
              <a:rPr lang="en-US" altLang="zh-CN" sz="2400" dirty="0">
                <a:ea typeface="微软雅黑 Light" panose="020B0502040204020203" pitchFamily="34" charset="-122"/>
              </a:rPr>
              <a:t>CPI ×</a:t>
            </a:r>
            <a:r>
              <a:rPr lang="zh-CN" altLang="en-US" sz="2400" dirty="0">
                <a:ea typeface="微软雅黑 Light" panose="020B0502040204020203" pitchFamily="34" charset="-122"/>
              </a:rPr>
              <a:t>所执行的指令条数 </a:t>
            </a:r>
            <a:r>
              <a:rPr lang="en-US" altLang="zh-CN" sz="2400" dirty="0">
                <a:ea typeface="微软雅黑 Light" panose="020B0502040204020203" pitchFamily="34" charset="-122"/>
              </a:rPr>
              <a:t>IC</a:t>
            </a:r>
          </a:p>
          <a:p>
            <a:pPr marL="720000" lvl="2" indent="-285750">
              <a:lnSpc>
                <a:spcPct val="150000"/>
              </a:lnSpc>
            </a:pPr>
            <a:r>
              <a:rPr lang="zh-CN" altLang="en-US" sz="2400" dirty="0">
                <a:ea typeface="微软雅黑 Light" panose="020B0502040204020203" pitchFamily="34" charset="-122"/>
              </a:rPr>
              <a:t>时钟周期时间是系统时钟频率的倒数</a:t>
            </a:r>
            <a:endParaRPr lang="en-US" altLang="zh-CN" sz="2400" dirty="0">
              <a:ea typeface="微软雅黑 Light" panose="020B0502040204020203" pitchFamily="34" charset="-122"/>
            </a:endParaRPr>
          </a:p>
        </p:txBody>
      </p:sp>
      <p:sp>
        <p:nvSpPr>
          <p:cNvPr id="4" name="矩形 3"/>
          <p:cNvSpPr/>
          <p:nvPr/>
        </p:nvSpPr>
        <p:spPr>
          <a:xfrm>
            <a:off x="1253067" y="728133"/>
            <a:ext cx="4273927" cy="825419"/>
          </a:xfrm>
          <a:prstGeom prst="rect">
            <a:avLst/>
          </a:prstGeom>
        </p:spPr>
        <p:txBody>
          <a:bodyPr wrap="none">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1.5.5  CPU</a:t>
            </a:r>
            <a:r>
              <a:rPr lang="zh-CN" altLang="en-US" sz="3600" dirty="0">
                <a:latin typeface="微软雅黑" panose="020B0503020204020204" pitchFamily="34" charset="-122"/>
                <a:ea typeface="微软雅黑" panose="020B0503020204020204" pitchFamily="34" charset="-122"/>
              </a:rPr>
              <a:t>性能公式</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3774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7CBCCA-A89D-4777-898D-05D8F03797C0}"/>
              </a:ext>
            </a:extLst>
          </p:cNvPr>
          <p:cNvSpPr>
            <a:spLocks noGrp="1"/>
          </p:cNvSpPr>
          <p:nvPr>
            <p:ph idx="1"/>
          </p:nvPr>
        </p:nvSpPr>
        <p:spPr>
          <a:xfrm>
            <a:off x="838200" y="1825625"/>
            <a:ext cx="10515600" cy="3474508"/>
          </a:xfrm>
        </p:spPr>
        <p:txBody>
          <a:bodyPr/>
          <a:lstStyle/>
          <a:p>
            <a:pPr marL="1085850" lvl="1" indent="-457200">
              <a:lnSpc>
                <a:spcPct val="150000"/>
              </a:lnSpc>
            </a:pPr>
            <a:r>
              <a:rPr lang="en-US" altLang="zh-CN" sz="2800" dirty="0">
                <a:ea typeface="微软雅黑 Light" panose="020B0502040204020203" pitchFamily="34" charset="-122"/>
              </a:rPr>
              <a:t>CPU</a:t>
            </a:r>
            <a:r>
              <a:rPr lang="zh-CN" altLang="en-US" sz="2800" dirty="0">
                <a:ea typeface="微软雅黑 Light" panose="020B0502040204020203" pitchFamily="34" charset="-122"/>
              </a:rPr>
              <a:t>时间公式也可以写为如下形式：</a:t>
            </a:r>
          </a:p>
          <a:p>
            <a:pPr marL="1085850" lvl="1" indent="-457200">
              <a:lnSpc>
                <a:spcPct val="150000"/>
              </a:lnSpc>
              <a:buNone/>
            </a:pPr>
            <a:r>
              <a:rPr lang="zh-CN" altLang="en-US" sz="2800" dirty="0">
                <a:ea typeface="微软雅黑 Light" panose="020B0502040204020203" pitchFamily="34" charset="-122"/>
              </a:rPr>
              <a:t>               </a:t>
            </a:r>
            <a:r>
              <a:rPr lang="en-US" altLang="zh-CN" sz="2800" dirty="0">
                <a:ea typeface="微软雅黑 Light" panose="020B0502040204020203" pitchFamily="34" charset="-122"/>
              </a:rPr>
              <a:t>CPU</a:t>
            </a:r>
            <a:r>
              <a:rPr lang="zh-CN" altLang="en-US" sz="2800" dirty="0">
                <a:ea typeface="微软雅黑 Light" panose="020B0502040204020203" pitchFamily="34" charset="-122"/>
              </a:rPr>
              <a:t>时间 </a:t>
            </a:r>
            <a:r>
              <a:rPr lang="en-US" altLang="zh-CN" sz="2800" dirty="0">
                <a:ea typeface="微软雅黑 Light" panose="020B0502040204020203" pitchFamily="34" charset="-122"/>
              </a:rPr>
              <a:t>= IC ×CPI ×</a:t>
            </a:r>
            <a:r>
              <a:rPr lang="zh-CN" altLang="en-US" sz="2800" dirty="0">
                <a:ea typeface="微软雅黑 Light" panose="020B0502040204020203" pitchFamily="34" charset="-122"/>
              </a:rPr>
              <a:t>时钟周期时间 </a:t>
            </a:r>
            <a:endParaRPr lang="en-US" altLang="zh-CN" sz="2800" dirty="0">
              <a:ea typeface="微软雅黑 Light" panose="020B0502040204020203" pitchFamily="34" charset="-122"/>
            </a:endParaRPr>
          </a:p>
          <a:p>
            <a:pPr marL="1085850" lvl="1" indent="-457200">
              <a:lnSpc>
                <a:spcPct val="150000"/>
              </a:lnSpc>
              <a:buNone/>
            </a:pPr>
            <a:r>
              <a:rPr lang="en-US" altLang="zh-CN" sz="2800" dirty="0">
                <a:ea typeface="微软雅黑 Light" panose="020B0502040204020203" pitchFamily="34" charset="-122"/>
              </a:rPr>
              <a:t>       </a:t>
            </a:r>
            <a:r>
              <a:rPr lang="zh-CN" altLang="en-US" sz="2800" dirty="0">
                <a:ea typeface="微软雅黑 Light" panose="020B0502040204020203" pitchFamily="34" charset="-122"/>
              </a:rPr>
              <a:t>或：</a:t>
            </a:r>
            <a:endParaRPr lang="en-US" altLang="zh-CN" sz="2800" dirty="0">
              <a:ea typeface="微软雅黑 Light" panose="020B0502040204020203" pitchFamily="34" charset="-122"/>
            </a:endParaRPr>
          </a:p>
          <a:p>
            <a:pPr marL="1085850" lvl="1" indent="-457200">
              <a:lnSpc>
                <a:spcPct val="150000"/>
              </a:lnSpc>
              <a:buNone/>
            </a:pPr>
            <a:r>
              <a:rPr lang="zh-CN" altLang="en-US" sz="2800" dirty="0">
                <a:ea typeface="微软雅黑 Light" panose="020B0502040204020203" pitchFamily="34" charset="-122"/>
              </a:rPr>
              <a:t>                </a:t>
            </a:r>
            <a:r>
              <a:rPr lang="en-US" altLang="zh-CN" sz="2800" dirty="0">
                <a:ea typeface="微软雅黑 Light" panose="020B0502040204020203" pitchFamily="34" charset="-122"/>
              </a:rPr>
              <a:t>CPU</a:t>
            </a:r>
            <a:r>
              <a:rPr lang="zh-CN" altLang="en-US" sz="2800" dirty="0">
                <a:ea typeface="微软雅黑 Light" panose="020B0502040204020203" pitchFamily="34" charset="-122"/>
              </a:rPr>
              <a:t>时间 </a:t>
            </a:r>
            <a:r>
              <a:rPr lang="en-US" altLang="zh-CN" sz="2800" dirty="0">
                <a:ea typeface="微软雅黑 Light" panose="020B0502040204020203" pitchFamily="34" charset="-122"/>
              </a:rPr>
              <a:t>= IC ×CPI ×</a:t>
            </a:r>
            <a:r>
              <a:rPr lang="zh-CN" altLang="en-US" sz="2800" dirty="0">
                <a:ea typeface="微软雅黑 Light" panose="020B0502040204020203" pitchFamily="34" charset="-122"/>
              </a:rPr>
              <a:t>（</a:t>
            </a:r>
            <a:r>
              <a:rPr lang="en-US" altLang="zh-CN" sz="2800" dirty="0">
                <a:ea typeface="微软雅黑 Light" panose="020B0502040204020203" pitchFamily="34" charset="-122"/>
              </a:rPr>
              <a:t>1/</a:t>
            </a:r>
            <a:r>
              <a:rPr lang="zh-CN" altLang="en-US" sz="2800" dirty="0">
                <a:ea typeface="微软雅黑 Light" panose="020B0502040204020203" pitchFamily="34" charset="-122"/>
              </a:rPr>
              <a:t>时钟频率）</a:t>
            </a:r>
          </a:p>
          <a:p>
            <a:endParaRPr lang="zh-CN" altLang="en-US" dirty="0"/>
          </a:p>
        </p:txBody>
      </p:sp>
      <p:sp>
        <p:nvSpPr>
          <p:cNvPr id="4" name="矩形 3">
            <a:extLst>
              <a:ext uri="{FF2B5EF4-FFF2-40B4-BE49-F238E27FC236}">
                <a16:creationId xmlns:a16="http://schemas.microsoft.com/office/drawing/2014/main" id="{92C7A1F8-8106-4DE2-A708-0DF1AE2FF319}"/>
              </a:ext>
            </a:extLst>
          </p:cNvPr>
          <p:cNvSpPr/>
          <p:nvPr/>
        </p:nvSpPr>
        <p:spPr>
          <a:xfrm>
            <a:off x="1253067" y="728133"/>
            <a:ext cx="4273927" cy="825419"/>
          </a:xfrm>
          <a:prstGeom prst="rect">
            <a:avLst/>
          </a:prstGeom>
        </p:spPr>
        <p:txBody>
          <a:bodyPr wrap="none">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1.5.5  CPU</a:t>
            </a:r>
            <a:r>
              <a:rPr lang="zh-CN" altLang="en-US" sz="3600" dirty="0">
                <a:latin typeface="微软雅黑" panose="020B0503020204020204" pitchFamily="34" charset="-122"/>
                <a:ea typeface="微软雅黑" panose="020B0503020204020204" pitchFamily="34" charset="-122"/>
              </a:rPr>
              <a:t>性能公式</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3944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2878" y="457947"/>
            <a:ext cx="7236556" cy="600164"/>
          </a:xfrm>
          <a:prstGeom prst="rect">
            <a:avLst/>
          </a:prstGeom>
        </p:spPr>
        <p:txBody>
          <a:bodyPr wrap="square">
            <a:spAutoFit/>
          </a:bodyPr>
          <a:lstStyle/>
          <a:p>
            <a:pPr marL="1085850" lvl="1" indent="-457200">
              <a:lnSpc>
                <a:spcPct val="150000"/>
              </a:lnSpc>
            </a:pPr>
            <a:r>
              <a:rPr lang="zh-CN" altLang="en-US" sz="2200" i="1" dirty="0"/>
              <a:t>请思考：如何降低</a:t>
            </a:r>
            <a:r>
              <a:rPr lang="en-US" altLang="zh-CN" sz="2200" i="1" dirty="0"/>
              <a:t>CPU</a:t>
            </a:r>
            <a:r>
              <a:rPr lang="zh-CN" altLang="en-US" sz="2200" i="1" dirty="0"/>
              <a:t>时间？</a:t>
            </a:r>
          </a:p>
        </p:txBody>
      </p:sp>
      <p:sp>
        <p:nvSpPr>
          <p:cNvPr id="3" name="矩形 2"/>
          <p:cNvSpPr/>
          <p:nvPr/>
        </p:nvSpPr>
        <p:spPr>
          <a:xfrm>
            <a:off x="1403498" y="1515342"/>
            <a:ext cx="8793125" cy="584775"/>
          </a:xfrm>
          <a:prstGeom prst="rect">
            <a:avLst/>
          </a:prstGeom>
        </p:spPr>
        <p:txBody>
          <a:bodyPr wrap="square">
            <a:spAutoFit/>
          </a:bodyPr>
          <a:lstStyle/>
          <a:p>
            <a:r>
              <a:rPr lang="zh-CN" altLang="en-US" sz="3200" dirty="0"/>
              <a:t> </a:t>
            </a:r>
            <a:r>
              <a:rPr lang="en-US" altLang="zh-CN" sz="3200" dirty="0">
                <a:latin typeface="黑体" panose="02010609060101010101" pitchFamily="49" charset="-122"/>
              </a:rPr>
              <a:t>CPU</a:t>
            </a:r>
            <a:r>
              <a:rPr lang="zh-CN" altLang="en-US" sz="3200" dirty="0"/>
              <a:t>时间 </a:t>
            </a:r>
            <a:r>
              <a:rPr lang="en-US" altLang="zh-CN" sz="3200" dirty="0"/>
              <a:t>=    </a:t>
            </a:r>
            <a:r>
              <a:rPr lang="en-US" altLang="zh-CN" sz="3200" dirty="0">
                <a:latin typeface="黑体" panose="02010609060101010101" pitchFamily="49" charset="-122"/>
              </a:rPr>
              <a:t>IC   ×   CPI</a:t>
            </a:r>
            <a:r>
              <a:rPr lang="en-US" altLang="zh-CN" sz="3200" dirty="0"/>
              <a:t>    ×    </a:t>
            </a:r>
            <a:r>
              <a:rPr lang="zh-CN" altLang="en-US" sz="3200" dirty="0"/>
              <a:t>时钟周期时间 </a:t>
            </a:r>
          </a:p>
        </p:txBody>
      </p:sp>
      <p:sp>
        <p:nvSpPr>
          <p:cNvPr id="8" name="矩形 7"/>
          <p:cNvSpPr/>
          <p:nvPr/>
        </p:nvSpPr>
        <p:spPr>
          <a:xfrm>
            <a:off x="4188130" y="2524754"/>
            <a:ext cx="1595309" cy="430887"/>
          </a:xfrm>
          <a:prstGeom prst="rect">
            <a:avLst/>
          </a:prstGeom>
        </p:spPr>
        <p:txBody>
          <a:bodyPr wrap="none">
            <a:spAutoFit/>
          </a:bodyPr>
          <a:lstStyle/>
          <a:p>
            <a:r>
              <a:rPr lang="zh-CN" altLang="en-US" sz="2200" dirty="0">
                <a:latin typeface="宋体" panose="02010600030101010101" pitchFamily="2" charset="-122"/>
              </a:rPr>
              <a:t>指令集结构</a:t>
            </a:r>
            <a:endParaRPr lang="zh-CN" altLang="en-US" sz="2200" dirty="0"/>
          </a:p>
        </p:txBody>
      </p:sp>
      <p:sp>
        <p:nvSpPr>
          <p:cNvPr id="9" name="矩形 8"/>
          <p:cNvSpPr/>
          <p:nvPr/>
        </p:nvSpPr>
        <p:spPr>
          <a:xfrm>
            <a:off x="2284867" y="2434793"/>
            <a:ext cx="1313180" cy="520848"/>
          </a:xfrm>
          <a:prstGeom prst="rect">
            <a:avLst/>
          </a:prstGeom>
        </p:spPr>
        <p:txBody>
          <a:bodyPr wrap="none">
            <a:spAutoFit/>
          </a:bodyPr>
          <a:lstStyle/>
          <a:p>
            <a:pPr marL="0" lvl="2">
              <a:lnSpc>
                <a:spcPct val="150000"/>
              </a:lnSpc>
            </a:pPr>
            <a:r>
              <a:rPr lang="zh-CN" altLang="en-US" sz="2200" dirty="0">
                <a:latin typeface="宋体" panose="02010600030101010101" pitchFamily="2" charset="-122"/>
              </a:rPr>
              <a:t>编译技术</a:t>
            </a:r>
          </a:p>
        </p:txBody>
      </p:sp>
      <p:sp>
        <p:nvSpPr>
          <p:cNvPr id="10" name="矩形 9"/>
          <p:cNvSpPr/>
          <p:nvPr/>
        </p:nvSpPr>
        <p:spPr>
          <a:xfrm>
            <a:off x="6373522" y="2524753"/>
            <a:ext cx="1595309" cy="430887"/>
          </a:xfrm>
          <a:prstGeom prst="rect">
            <a:avLst/>
          </a:prstGeom>
        </p:spPr>
        <p:txBody>
          <a:bodyPr wrap="none">
            <a:spAutoFit/>
          </a:bodyPr>
          <a:lstStyle/>
          <a:p>
            <a:r>
              <a:rPr lang="zh-CN" altLang="en-US" sz="2200" dirty="0">
                <a:latin typeface="宋体" panose="02010600030101010101" pitchFamily="2" charset="-122"/>
              </a:rPr>
              <a:t>计算机组成</a:t>
            </a:r>
            <a:endParaRPr lang="zh-CN" altLang="en-US" sz="2200" dirty="0"/>
          </a:p>
        </p:txBody>
      </p:sp>
      <p:sp>
        <p:nvSpPr>
          <p:cNvPr id="11" name="矩形 10"/>
          <p:cNvSpPr/>
          <p:nvPr/>
        </p:nvSpPr>
        <p:spPr>
          <a:xfrm>
            <a:off x="8558914" y="2498389"/>
            <a:ext cx="1877437" cy="430887"/>
          </a:xfrm>
          <a:prstGeom prst="rect">
            <a:avLst/>
          </a:prstGeom>
        </p:spPr>
        <p:txBody>
          <a:bodyPr wrap="none">
            <a:spAutoFit/>
          </a:bodyPr>
          <a:lstStyle/>
          <a:p>
            <a:r>
              <a:rPr lang="zh-CN" altLang="en-US" sz="2200" dirty="0"/>
              <a:t>硬件实现技术</a:t>
            </a:r>
          </a:p>
        </p:txBody>
      </p:sp>
      <p:cxnSp>
        <p:nvCxnSpPr>
          <p:cNvPr id="13" name="直接箭头连接符 12"/>
          <p:cNvCxnSpPr>
            <a:stCxn id="9" idx="0"/>
          </p:cNvCxnSpPr>
          <p:nvPr/>
        </p:nvCxnSpPr>
        <p:spPr>
          <a:xfrm flipV="1">
            <a:off x="2941457" y="2100117"/>
            <a:ext cx="833101" cy="3346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0"/>
          </p:cNvCxnSpPr>
          <p:nvPr/>
        </p:nvCxnSpPr>
        <p:spPr>
          <a:xfrm flipH="1" flipV="1">
            <a:off x="3951156" y="2100118"/>
            <a:ext cx="1034629" cy="424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0"/>
            <a:endCxn id="3" idx="2"/>
          </p:cNvCxnSpPr>
          <p:nvPr/>
        </p:nvCxnSpPr>
        <p:spPr>
          <a:xfrm flipV="1">
            <a:off x="4985785" y="2100117"/>
            <a:ext cx="814276" cy="424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0"/>
          </p:cNvCxnSpPr>
          <p:nvPr/>
        </p:nvCxnSpPr>
        <p:spPr>
          <a:xfrm flipH="1" flipV="1">
            <a:off x="6020414" y="2100117"/>
            <a:ext cx="1150763" cy="424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0"/>
          </p:cNvCxnSpPr>
          <p:nvPr/>
        </p:nvCxnSpPr>
        <p:spPr>
          <a:xfrm flipV="1">
            <a:off x="7171177" y="2100118"/>
            <a:ext cx="1069056" cy="4246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0"/>
          </p:cNvCxnSpPr>
          <p:nvPr/>
        </p:nvCxnSpPr>
        <p:spPr>
          <a:xfrm flipH="1" flipV="1">
            <a:off x="8558914" y="2129596"/>
            <a:ext cx="938719" cy="368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050271" y="3517126"/>
            <a:ext cx="1871025" cy="430887"/>
          </a:xfrm>
          <a:prstGeom prst="rect">
            <a:avLst/>
          </a:prstGeom>
        </p:spPr>
        <p:txBody>
          <a:bodyPr wrap="none">
            <a:spAutoFit/>
          </a:bodyPr>
          <a:lstStyle/>
          <a:p>
            <a:r>
              <a:rPr lang="en-US" altLang="zh-CN" sz="2200" dirty="0">
                <a:latin typeface="宋体" panose="02010600030101010101" pitchFamily="2" charset="-122"/>
              </a:rPr>
              <a:t>CISC </a:t>
            </a:r>
            <a:r>
              <a:rPr lang="en-US" altLang="zh-CN" sz="2200" dirty="0">
                <a:latin typeface="宋体" panose="02010600030101010101" pitchFamily="2" charset="-122"/>
                <a:sym typeface="Wingdings" panose="05000000000000000000" pitchFamily="2" charset="2"/>
              </a:rPr>
              <a:t> RISC</a:t>
            </a:r>
            <a:endParaRPr lang="zh-CN" altLang="en-US" sz="2200" dirty="0"/>
          </a:p>
        </p:txBody>
      </p:sp>
      <p:sp>
        <p:nvSpPr>
          <p:cNvPr id="30" name="矩形 29"/>
          <p:cNvSpPr/>
          <p:nvPr/>
        </p:nvSpPr>
        <p:spPr>
          <a:xfrm>
            <a:off x="3752753" y="4509498"/>
            <a:ext cx="595035" cy="584775"/>
          </a:xfrm>
          <a:prstGeom prst="rect">
            <a:avLst/>
          </a:prstGeom>
        </p:spPr>
        <p:txBody>
          <a:bodyPr wrap="none">
            <a:spAutoFit/>
          </a:bodyPr>
          <a:lstStyle/>
          <a:p>
            <a:r>
              <a:rPr lang="en-US" altLang="zh-CN" sz="3200" dirty="0">
                <a:latin typeface="黑体" panose="02010609060101010101" pitchFamily="49" charset="-122"/>
              </a:rPr>
              <a:t>IC</a:t>
            </a:r>
            <a:endParaRPr lang="zh-CN" altLang="en-US" sz="3200" dirty="0"/>
          </a:p>
        </p:txBody>
      </p:sp>
      <p:sp>
        <p:nvSpPr>
          <p:cNvPr id="33" name="矩形 32"/>
          <p:cNvSpPr/>
          <p:nvPr/>
        </p:nvSpPr>
        <p:spPr>
          <a:xfrm>
            <a:off x="5623778" y="4509498"/>
            <a:ext cx="800219" cy="584775"/>
          </a:xfrm>
          <a:prstGeom prst="rect">
            <a:avLst/>
          </a:prstGeom>
        </p:spPr>
        <p:txBody>
          <a:bodyPr wrap="none">
            <a:spAutoFit/>
          </a:bodyPr>
          <a:lstStyle/>
          <a:p>
            <a:r>
              <a:rPr lang="en-US" altLang="zh-CN" sz="3200" dirty="0">
                <a:latin typeface="黑体" panose="02010609060101010101" pitchFamily="49" charset="-122"/>
              </a:rPr>
              <a:t>CPI</a:t>
            </a:r>
            <a:endParaRPr lang="zh-CN" altLang="en-US" sz="3200" dirty="0"/>
          </a:p>
        </p:txBody>
      </p:sp>
      <p:cxnSp>
        <p:nvCxnSpPr>
          <p:cNvPr id="34" name="直接箭头连接符 33"/>
          <p:cNvCxnSpPr>
            <a:stCxn id="8" idx="2"/>
            <a:endCxn id="31" idx="0"/>
          </p:cNvCxnSpPr>
          <p:nvPr/>
        </p:nvCxnSpPr>
        <p:spPr>
          <a:xfrm flipH="1">
            <a:off x="4985784" y="2955641"/>
            <a:ext cx="1" cy="561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30" idx="0"/>
          </p:cNvCxnSpPr>
          <p:nvPr/>
        </p:nvCxnSpPr>
        <p:spPr>
          <a:xfrm flipH="1">
            <a:off x="4050271" y="3940887"/>
            <a:ext cx="935512" cy="5686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2"/>
            <a:endCxn id="33" idx="0"/>
          </p:cNvCxnSpPr>
          <p:nvPr/>
        </p:nvCxnSpPr>
        <p:spPr>
          <a:xfrm>
            <a:off x="4985784" y="3948013"/>
            <a:ext cx="1038104" cy="561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4347788" y="4638368"/>
            <a:ext cx="0" cy="361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379753" y="4638368"/>
            <a:ext cx="0" cy="345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00B4591-AB3F-4B73-A1A2-B964CA760F64}"/>
              </a:ext>
            </a:extLst>
          </p:cNvPr>
          <p:cNvSpPr txBox="1"/>
          <p:nvPr/>
        </p:nvSpPr>
        <p:spPr>
          <a:xfrm>
            <a:off x="310688" y="5655758"/>
            <a:ext cx="6094638" cy="460704"/>
          </a:xfrm>
          <a:prstGeom prst="rect">
            <a:avLst/>
          </a:prstGeom>
          <a:noFill/>
        </p:spPr>
        <p:txBody>
          <a:bodyPr wrap="square">
            <a:spAutoFit/>
          </a:bodyPr>
          <a:lstStyle/>
          <a:p>
            <a:pPr marL="1085850" lvl="1" indent="-457200">
              <a:lnSpc>
                <a:spcPct val="150000"/>
              </a:lnSpc>
            </a:pPr>
            <a:r>
              <a:rPr lang="zh-CN" altLang="en-US" sz="1800" i="1" dirty="0">
                <a:solidFill>
                  <a:srgbClr val="FF0000"/>
                </a:solidFill>
                <a:latin typeface="微软雅黑 Light" panose="020B0502040204020203" pitchFamily="34" charset="-122"/>
                <a:ea typeface="微软雅黑 Light" panose="020B0502040204020203" pitchFamily="34" charset="-122"/>
              </a:rPr>
              <a:t>请思考：如何降低</a:t>
            </a:r>
            <a:r>
              <a:rPr lang="en-US" altLang="zh-CN" sz="1800" i="1" dirty="0">
                <a:solidFill>
                  <a:srgbClr val="FF0000"/>
                </a:solidFill>
                <a:latin typeface="微软雅黑 Light" panose="020B0502040204020203" pitchFamily="34" charset="-122"/>
                <a:ea typeface="微软雅黑 Light" panose="020B0502040204020203" pitchFamily="34" charset="-122"/>
              </a:rPr>
              <a:t>CPU</a:t>
            </a:r>
            <a:r>
              <a:rPr lang="zh-CN" altLang="en-US" sz="1800" i="1" dirty="0">
                <a:solidFill>
                  <a:srgbClr val="FF0000"/>
                </a:solidFill>
                <a:latin typeface="微软雅黑 Light" panose="020B0502040204020203" pitchFamily="34" charset="-122"/>
                <a:ea typeface="微软雅黑 Light" panose="020B0502040204020203" pitchFamily="34" charset="-122"/>
              </a:rPr>
              <a:t>时间？</a:t>
            </a:r>
          </a:p>
        </p:txBody>
      </p:sp>
    </p:spTree>
    <p:extLst>
      <p:ext uri="{BB962C8B-B14F-4D97-AF65-F5344CB8AC3E}">
        <p14:creationId xmlns:p14="http://schemas.microsoft.com/office/powerpoint/2010/main" val="3160917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31" grpId="0"/>
      <p:bldP spid="30"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621" y="4397262"/>
            <a:ext cx="8444979" cy="1642951"/>
          </a:xfrm>
          <a:prstGeom prst="rect">
            <a:avLst/>
          </a:prstGeom>
        </p:spPr>
      </p:pic>
      <p:sp>
        <p:nvSpPr>
          <p:cNvPr id="5" name="矩形 4"/>
          <p:cNvSpPr/>
          <p:nvPr/>
        </p:nvSpPr>
        <p:spPr>
          <a:xfrm>
            <a:off x="176221" y="1639262"/>
            <a:ext cx="10182225" cy="2868093"/>
          </a:xfrm>
          <a:prstGeom prst="rect">
            <a:avLst/>
          </a:prstGeom>
        </p:spPr>
        <p:txBody>
          <a:bodyPr wrap="square">
            <a:spAutoFit/>
          </a:bodyPr>
          <a:lstStyle/>
          <a:p>
            <a:pPr marL="1085850" lvl="1" indent="-457200">
              <a:lnSpc>
                <a:spcPct val="150000"/>
              </a:lnSpc>
              <a:spcBef>
                <a:spcPts val="500"/>
              </a:spcBef>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对</a:t>
            </a:r>
            <a:r>
              <a:rPr lang="en-US" altLang="zh-CN" sz="2800" dirty="0">
                <a:ea typeface="微软雅黑 Light" panose="020B0502040204020203" pitchFamily="34" charset="-122"/>
              </a:rPr>
              <a:t>CPU</a:t>
            </a:r>
            <a:r>
              <a:rPr lang="zh-CN" altLang="en-US" sz="2800" dirty="0">
                <a:latin typeface="微软雅黑 Light" panose="020B0502040204020203" pitchFamily="34" charset="-122"/>
                <a:ea typeface="微软雅黑 Light" panose="020B0502040204020203" pitchFamily="34" charset="-122"/>
              </a:rPr>
              <a:t>性能公式进行进一步细化 </a:t>
            </a:r>
          </a:p>
          <a:p>
            <a:pPr lvl="2">
              <a:lnSpc>
                <a:spcPct val="150000"/>
              </a:lnSpc>
            </a:pPr>
            <a:r>
              <a:rPr lang="zh-CN" altLang="en-US" sz="2400" dirty="0">
                <a:latin typeface="微软雅黑 Light" panose="020B0502040204020203" pitchFamily="34" charset="-122"/>
                <a:ea typeface="微软雅黑 Light" panose="020B0502040204020203" pitchFamily="34" charset="-122"/>
              </a:rPr>
              <a:t> 假设：计算机系统有</a:t>
            </a:r>
            <a:r>
              <a:rPr lang="en-US" altLang="zh-CN" sz="2400" dirty="0">
                <a:latin typeface="微软雅黑 Light" panose="020B0502040204020203" pitchFamily="34" charset="-122"/>
                <a:ea typeface="微软雅黑 Light" panose="020B0502040204020203" pitchFamily="34" charset="-122"/>
              </a:rPr>
              <a:t>n</a:t>
            </a:r>
            <a:r>
              <a:rPr lang="zh-CN" altLang="en-US" sz="2400" dirty="0">
                <a:latin typeface="微软雅黑 Light" panose="020B0502040204020203" pitchFamily="34" charset="-122"/>
                <a:ea typeface="微软雅黑 Light" panose="020B0502040204020203" pitchFamily="34" charset="-122"/>
              </a:rPr>
              <a:t>种指令，</a:t>
            </a:r>
            <a:endParaRPr lang="en-US" altLang="zh-CN" sz="2400" dirty="0">
              <a:latin typeface="微软雅黑 Light" panose="020B0502040204020203" pitchFamily="34" charset="-122"/>
              <a:ea typeface="微软雅黑 Light" panose="020B0502040204020203" pitchFamily="34" charset="-122"/>
            </a:endParaRPr>
          </a:p>
          <a:p>
            <a:pPr lvl="2">
              <a:lnSpc>
                <a:spcPct val="150000"/>
              </a:lnSpc>
            </a:pPr>
            <a:r>
              <a:rPr lang="zh-CN" altLang="en-US" sz="2400" dirty="0">
                <a:latin typeface="微软雅黑 Light" panose="020B0502040204020203" pitchFamily="34" charset="-122"/>
                <a:ea typeface="微软雅黑 Light" panose="020B0502040204020203" pitchFamily="34" charset="-122"/>
              </a:rPr>
              <a:t>      </a:t>
            </a:r>
            <a:r>
              <a:rPr lang="en-US" altLang="zh-CN" sz="2400" dirty="0" err="1">
                <a:ea typeface="微软雅黑 Light" panose="020B0502040204020203" pitchFamily="34" charset="-122"/>
              </a:rPr>
              <a:t>CPI</a:t>
            </a:r>
            <a:r>
              <a:rPr lang="en-US" altLang="zh-CN" sz="2400" baseline="-25000" dirty="0" err="1">
                <a:ea typeface="微软雅黑 Light" panose="020B0502040204020203" pitchFamily="34" charset="-122"/>
              </a:rPr>
              <a:t>i</a:t>
            </a:r>
            <a:r>
              <a:rPr lang="en-US" altLang="zh-CN" sz="2400" dirty="0">
                <a:ea typeface="微软雅黑 Light" panose="020B0502040204020203" pitchFamily="34" charset="-122"/>
              </a:rPr>
              <a:t> </a:t>
            </a:r>
            <a:r>
              <a:rPr lang="zh-CN" altLang="en-US" sz="2400" dirty="0">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第</a:t>
            </a:r>
            <a:r>
              <a:rPr lang="en-US" altLang="zh-CN" sz="2400" dirty="0" err="1">
                <a:latin typeface="微软雅黑 Light" panose="020B0502040204020203" pitchFamily="34" charset="-122"/>
                <a:ea typeface="微软雅黑 Light" panose="020B0502040204020203" pitchFamily="34" charset="-122"/>
              </a:rPr>
              <a:t>i</a:t>
            </a:r>
            <a:r>
              <a:rPr lang="zh-CN" altLang="en-US" sz="2400" dirty="0">
                <a:latin typeface="微软雅黑 Light" panose="020B0502040204020203" pitchFamily="34" charset="-122"/>
                <a:ea typeface="微软雅黑 Light" panose="020B0502040204020203" pitchFamily="34" charset="-122"/>
              </a:rPr>
              <a:t>种指令的处理时间；</a:t>
            </a:r>
          </a:p>
          <a:p>
            <a:pPr lvl="2">
              <a:lnSpc>
                <a:spcPct val="150000"/>
              </a:lnSpc>
            </a:pPr>
            <a:r>
              <a:rPr lang="zh-CN" altLang="en-US" sz="2400" dirty="0">
                <a:latin typeface="微软雅黑 Light" panose="020B0502040204020203" pitchFamily="34" charset="-122"/>
                <a:ea typeface="微软雅黑 Light" panose="020B0502040204020203" pitchFamily="34" charset="-122"/>
              </a:rPr>
              <a:t>      </a:t>
            </a:r>
            <a:r>
              <a:rPr lang="en-US" altLang="zh-CN" sz="2400" dirty="0" err="1">
                <a:ea typeface="微软雅黑 Light" panose="020B0502040204020203" pitchFamily="34" charset="-122"/>
              </a:rPr>
              <a:t>IC</a:t>
            </a:r>
            <a:r>
              <a:rPr lang="en-US" altLang="zh-CN" sz="2400" baseline="-25000" dirty="0" err="1">
                <a:ea typeface="微软雅黑 Light" panose="020B0502040204020203" pitchFamily="34" charset="-122"/>
              </a:rPr>
              <a:t>i</a:t>
            </a:r>
            <a:r>
              <a:rPr lang="en-US" altLang="zh-CN" sz="2400" dirty="0">
                <a:ea typeface="微软雅黑 Light" panose="020B0502040204020203" pitchFamily="34" charset="-122"/>
              </a:rPr>
              <a:t> </a:t>
            </a:r>
            <a:r>
              <a:rPr lang="zh-CN" altLang="en-US" sz="2400" dirty="0">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在程序中第</a:t>
            </a:r>
            <a:r>
              <a:rPr lang="en-US" altLang="zh-CN" sz="2400" dirty="0" err="1">
                <a:latin typeface="微软雅黑 Light" panose="020B0502040204020203" pitchFamily="34" charset="-122"/>
                <a:ea typeface="微软雅黑 Light" panose="020B0502040204020203" pitchFamily="34" charset="-122"/>
              </a:rPr>
              <a:t>i</a:t>
            </a:r>
            <a:r>
              <a:rPr lang="zh-CN" altLang="en-US" sz="2400" dirty="0">
                <a:latin typeface="微软雅黑 Light" panose="020B0502040204020203" pitchFamily="34" charset="-122"/>
                <a:ea typeface="微软雅黑 Light" panose="020B0502040204020203" pitchFamily="34" charset="-122"/>
              </a:rPr>
              <a:t>种指令出现的次数；</a:t>
            </a:r>
          </a:p>
          <a:p>
            <a:pPr lvl="2">
              <a:lnSpc>
                <a:spcPct val="150000"/>
              </a:lnSpc>
            </a:pPr>
            <a:r>
              <a:rPr lang="zh-CN" altLang="en-US" sz="2400" dirty="0">
                <a:latin typeface="微软雅黑 Light" panose="020B0502040204020203" pitchFamily="34" charset="-122"/>
                <a:ea typeface="微软雅黑 Light" panose="020B0502040204020203" pitchFamily="34" charset="-122"/>
              </a:rPr>
              <a:t>  则</a:t>
            </a:r>
          </a:p>
        </p:txBody>
      </p:sp>
      <p:sp>
        <p:nvSpPr>
          <p:cNvPr id="10" name="矩形 9">
            <a:extLst>
              <a:ext uri="{FF2B5EF4-FFF2-40B4-BE49-F238E27FC236}">
                <a16:creationId xmlns:a16="http://schemas.microsoft.com/office/drawing/2014/main" id="{AFD945D1-3605-43D4-8413-01D99844A304}"/>
              </a:ext>
            </a:extLst>
          </p:cNvPr>
          <p:cNvSpPr/>
          <p:nvPr/>
        </p:nvSpPr>
        <p:spPr>
          <a:xfrm>
            <a:off x="1278467" y="588780"/>
            <a:ext cx="4273927" cy="825419"/>
          </a:xfrm>
          <a:prstGeom prst="rect">
            <a:avLst/>
          </a:prstGeom>
        </p:spPr>
        <p:txBody>
          <a:bodyPr wrap="none">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1.5.5  CPU</a:t>
            </a:r>
            <a:r>
              <a:rPr lang="zh-CN" altLang="en-US" sz="3600" dirty="0">
                <a:latin typeface="微软雅黑" panose="020B0503020204020204" pitchFamily="34" charset="-122"/>
                <a:ea typeface="微软雅黑" panose="020B0503020204020204" pitchFamily="34" charset="-122"/>
              </a:rPr>
              <a:t>性能公式</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913736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6709" y="330200"/>
            <a:ext cx="10515600" cy="1013988"/>
          </a:xfrm>
        </p:spPr>
        <p:txBody>
          <a:bodyPr>
            <a:normAutofit/>
          </a:bodyPr>
          <a:lstStyle/>
          <a:p>
            <a:r>
              <a:rPr lang="en-US" altLang="zh-CN" sz="3600" dirty="0">
                <a:latin typeface="+mn-lt"/>
                <a:ea typeface="微软雅黑" panose="020B0503020204020204" pitchFamily="34" charset="-122"/>
              </a:rPr>
              <a:t>1.1.2 </a:t>
            </a:r>
            <a:r>
              <a:rPr lang="zh-CN" altLang="en-US" sz="3600" dirty="0">
                <a:latin typeface="+mn-lt"/>
                <a:ea typeface="微软雅黑" panose="020B0503020204020204" pitchFamily="34" charset="-122"/>
              </a:rPr>
              <a:t>并行度和并行体系结构</a:t>
            </a:r>
          </a:p>
        </p:txBody>
      </p:sp>
      <p:sp>
        <p:nvSpPr>
          <p:cNvPr id="3" name="内容占位符 2"/>
          <p:cNvSpPr>
            <a:spLocks noGrp="1"/>
          </p:cNvSpPr>
          <p:nvPr>
            <p:ph idx="1"/>
          </p:nvPr>
        </p:nvSpPr>
        <p:spPr>
          <a:xfrm>
            <a:off x="448733" y="1344188"/>
            <a:ext cx="10727267" cy="5420679"/>
          </a:xfrm>
        </p:spPr>
        <p:txBody>
          <a:bodyPr>
            <a:normAutofit fontScale="92500" lnSpcReduction="20000"/>
          </a:bodyPr>
          <a:lstStyle/>
          <a:p>
            <a:pPr marL="0" indent="0">
              <a:lnSpc>
                <a:spcPct val="150000"/>
              </a:lnSpc>
              <a:buNone/>
            </a:pPr>
            <a:r>
              <a:rPr lang="en-US" altLang="zh-CN" sz="3200" dirty="0"/>
              <a:t> </a:t>
            </a:r>
            <a:r>
              <a:rPr lang="en-US" altLang="zh-CN" dirty="0">
                <a:ea typeface="微软雅黑 Light" panose="020B0502040204020203" pitchFamily="34" charset="-122"/>
              </a:rPr>
              <a:t>20</a:t>
            </a:r>
            <a:r>
              <a:rPr lang="zh-CN" altLang="en-US" dirty="0">
                <a:ea typeface="微软雅黑 Light" panose="020B0502040204020203" pitchFamily="34" charset="-122"/>
              </a:rPr>
              <a:t>世纪</a:t>
            </a:r>
            <a:r>
              <a:rPr lang="en-US" altLang="zh-CN" dirty="0">
                <a:ea typeface="微软雅黑 Light" panose="020B0502040204020203" pitchFamily="34" charset="-122"/>
              </a:rPr>
              <a:t>60</a:t>
            </a:r>
            <a:r>
              <a:rPr lang="zh-CN" altLang="en-US" dirty="0">
                <a:ea typeface="微软雅黑 Light" panose="020B0502040204020203" pitchFamily="34" charset="-122"/>
              </a:rPr>
              <a:t>年代，</a:t>
            </a:r>
            <a:r>
              <a:rPr lang="en-US" altLang="zh-CN" dirty="0">
                <a:ea typeface="微软雅黑 Light" panose="020B0502040204020203" pitchFamily="34" charset="-122"/>
              </a:rPr>
              <a:t>Michael Flynn</a:t>
            </a:r>
            <a:r>
              <a:rPr lang="zh-CN" altLang="en-US" dirty="0">
                <a:ea typeface="微软雅黑 Light" panose="020B0502040204020203" pitchFamily="34" charset="-122"/>
              </a:rPr>
              <a:t>在研究并行计算工作量时，提出一种简单的分类方式，至今我们仍在使用：</a:t>
            </a:r>
            <a:endParaRPr lang="en-US" altLang="zh-CN" dirty="0">
              <a:ea typeface="微软雅黑 Light" panose="020B0502040204020203" pitchFamily="34" charset="-122"/>
            </a:endParaRPr>
          </a:p>
          <a:p>
            <a:pPr lvl="1">
              <a:lnSpc>
                <a:spcPct val="150000"/>
              </a:lnSpc>
            </a:pPr>
            <a:r>
              <a:rPr lang="zh-CN" altLang="en-US" dirty="0">
                <a:ea typeface="微软雅黑 Light" panose="020B0502040204020203" pitchFamily="34" charset="-122"/>
              </a:rPr>
              <a:t>单指令流、单数据流</a:t>
            </a:r>
            <a:endParaRPr lang="en-US" altLang="zh-CN" dirty="0">
              <a:ea typeface="微软雅黑 Light" panose="020B0502040204020203" pitchFamily="34" charset="-122"/>
            </a:endParaRPr>
          </a:p>
          <a:p>
            <a:pPr marL="457200" lvl="1" indent="0">
              <a:lnSpc>
                <a:spcPct val="150000"/>
              </a:lnSpc>
              <a:buNone/>
            </a:pPr>
            <a:r>
              <a:rPr lang="en-US" altLang="zh-CN" dirty="0">
                <a:ea typeface="微软雅黑 Light" panose="020B0502040204020203" pitchFamily="34" charset="-122"/>
              </a:rPr>
              <a:t>Single Instruction Stream, Single  Data Stream, SISD</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lvl="1">
              <a:lnSpc>
                <a:spcPct val="150000"/>
              </a:lnSpc>
            </a:pPr>
            <a:r>
              <a:rPr lang="zh-CN" altLang="en-US" dirty="0">
                <a:ea typeface="微软雅黑 Light" panose="020B0502040204020203" pitchFamily="34" charset="-122"/>
              </a:rPr>
              <a:t>单指令流、多数据流</a:t>
            </a:r>
            <a:endParaRPr lang="en-US" altLang="zh-CN" dirty="0">
              <a:ea typeface="微软雅黑 Light" panose="020B0502040204020203" pitchFamily="34" charset="-122"/>
            </a:endParaRPr>
          </a:p>
          <a:p>
            <a:pPr marL="457200" lvl="1" indent="0">
              <a:lnSpc>
                <a:spcPct val="150000"/>
              </a:lnSpc>
              <a:buNone/>
            </a:pPr>
            <a:r>
              <a:rPr lang="en-US" altLang="zh-CN" dirty="0">
                <a:ea typeface="微软雅黑 Light" panose="020B0502040204020203" pitchFamily="34" charset="-122"/>
              </a:rPr>
              <a:t>Single Instruction Stream, Multiple  Data Stream, SIMD</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lvl="1">
              <a:lnSpc>
                <a:spcPct val="150000"/>
              </a:lnSpc>
            </a:pPr>
            <a:r>
              <a:rPr lang="zh-CN" altLang="en-US" dirty="0">
                <a:ea typeface="微软雅黑 Light" panose="020B0502040204020203" pitchFamily="34" charset="-122"/>
              </a:rPr>
              <a:t>多指令流、单数据流</a:t>
            </a:r>
            <a:endParaRPr lang="en-US" altLang="zh-CN" dirty="0">
              <a:ea typeface="微软雅黑 Light" panose="020B0502040204020203" pitchFamily="34" charset="-122"/>
            </a:endParaRPr>
          </a:p>
          <a:p>
            <a:pPr marL="457200" lvl="1" indent="0">
              <a:lnSpc>
                <a:spcPct val="150000"/>
              </a:lnSpc>
              <a:buNone/>
            </a:pPr>
            <a:r>
              <a:rPr lang="en-US" altLang="zh-CN" dirty="0">
                <a:ea typeface="微软雅黑 Light" panose="020B0502040204020203" pitchFamily="34" charset="-122"/>
              </a:rPr>
              <a:t>Multiple Instruction Stream, Single  Data Stream, MISD</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lvl="1">
              <a:lnSpc>
                <a:spcPct val="150000"/>
              </a:lnSpc>
            </a:pPr>
            <a:r>
              <a:rPr lang="zh-CN" altLang="en-US" dirty="0">
                <a:ea typeface="微软雅黑 Light" panose="020B0502040204020203" pitchFamily="34" charset="-122"/>
              </a:rPr>
              <a:t>多指令流、多数据流</a:t>
            </a:r>
            <a:endParaRPr lang="en-US" altLang="zh-CN" dirty="0">
              <a:ea typeface="微软雅黑 Light" panose="020B0502040204020203" pitchFamily="34" charset="-122"/>
            </a:endParaRPr>
          </a:p>
          <a:p>
            <a:pPr marL="457200" lvl="1" indent="0">
              <a:lnSpc>
                <a:spcPct val="150000"/>
              </a:lnSpc>
              <a:buNone/>
            </a:pPr>
            <a:r>
              <a:rPr lang="en-US" altLang="zh-CN" dirty="0">
                <a:ea typeface="微软雅黑 Light" panose="020B0502040204020203" pitchFamily="34" charset="-122"/>
              </a:rPr>
              <a:t>Multiple Instruction Stream, Multiple  Data Stream, MIMD</a:t>
            </a:r>
            <a:r>
              <a:rPr lang="zh-CN" altLang="en-US" dirty="0">
                <a:ea typeface="微软雅黑 Light" panose="020B0502040204020203" pitchFamily="34" charset="-122"/>
              </a:rPr>
              <a:t>。</a:t>
            </a:r>
            <a:endParaRPr lang="en-US" altLang="zh-CN" dirty="0">
              <a:ea typeface="微软雅黑 Light" panose="020B0502040204020203" pitchFamily="34" charset="-122"/>
            </a:endParaRPr>
          </a:p>
        </p:txBody>
      </p:sp>
    </p:spTree>
    <p:extLst>
      <p:ext uri="{BB962C8B-B14F-4D97-AF65-F5344CB8AC3E}">
        <p14:creationId xmlns:p14="http://schemas.microsoft.com/office/powerpoint/2010/main" val="2664182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descr="Rectangle: Click to edit Master text styles&#10;Second level&#10;Third level&#10;Fourth level&#10;Fifth level">
            <a:extLst>
              <a:ext uri="{FF2B5EF4-FFF2-40B4-BE49-F238E27FC236}">
                <a16:creationId xmlns:a16="http://schemas.microsoft.com/office/drawing/2014/main" id="{CACBC52C-7BB6-4D11-83C7-50FEF0E696E9}"/>
              </a:ext>
            </a:extLst>
          </p:cNvPr>
          <p:cNvSpPr txBox="1">
            <a:spLocks noChangeArrowheads="1"/>
          </p:cNvSpPr>
          <p:nvPr/>
        </p:nvSpPr>
        <p:spPr>
          <a:xfrm>
            <a:off x="838200" y="2099204"/>
            <a:ext cx="8424863" cy="39385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5850" lvl="1" indent="-457200">
              <a:lnSpc>
                <a:spcPct val="150000"/>
              </a:lnSpc>
            </a:pPr>
            <a:r>
              <a:rPr lang="en-US" altLang="zh-CN" sz="2800" dirty="0">
                <a:ea typeface="微软雅黑 Light" panose="020B0502040204020203" pitchFamily="34" charset="-122"/>
              </a:rPr>
              <a:t>CPI</a:t>
            </a:r>
            <a:r>
              <a:rPr lang="zh-CN" altLang="en-US" sz="2800" dirty="0">
                <a:latin typeface="微软雅黑 Light" panose="020B0502040204020203" pitchFamily="34" charset="-122"/>
                <a:ea typeface="微软雅黑 Light" panose="020B0502040204020203" pitchFamily="34" charset="-122"/>
              </a:rPr>
              <a:t>可以表示为</a:t>
            </a:r>
          </a:p>
          <a:p>
            <a:pPr lvl="1">
              <a:lnSpc>
                <a:spcPct val="150000"/>
              </a:lnSpc>
              <a:buFont typeface="Wingdings" pitchFamily="2" charset="2"/>
              <a:buNone/>
            </a:pPr>
            <a:endParaRPr lang="en-US" altLang="zh-CN" sz="3200" dirty="0">
              <a:latin typeface="微软雅黑 Light" panose="020B0502040204020203" pitchFamily="34" charset="-122"/>
              <a:ea typeface="微软雅黑 Light" panose="020B0502040204020203" pitchFamily="34" charset="-122"/>
            </a:endParaRPr>
          </a:p>
          <a:p>
            <a:pPr lvl="1">
              <a:lnSpc>
                <a:spcPct val="150000"/>
              </a:lnSpc>
              <a:buFont typeface="Wingdings" pitchFamily="2" charset="2"/>
              <a:buNone/>
            </a:pPr>
            <a:endParaRPr lang="en-US" altLang="zh-CN" sz="3200" dirty="0">
              <a:latin typeface="微软雅黑 Light" panose="020B0502040204020203" pitchFamily="34" charset="-122"/>
              <a:ea typeface="微软雅黑 Light" panose="020B0502040204020203" pitchFamily="34" charset="-122"/>
            </a:endParaRPr>
          </a:p>
          <a:p>
            <a:pPr marL="914400" lvl="2">
              <a:lnSpc>
                <a:spcPct val="150000"/>
              </a:lnSpc>
              <a:buFont typeface="Wingdings" pitchFamily="2" charset="2"/>
              <a:buNone/>
            </a:pPr>
            <a:r>
              <a:rPr lang="zh-CN" altLang="en-US" sz="2400"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其中，</a:t>
            </a:r>
            <a:r>
              <a:rPr lang="en-US" altLang="zh-CN" sz="2800" dirty="0">
                <a:ea typeface="微软雅黑 Light" panose="020B0502040204020203" pitchFamily="34" charset="-122"/>
              </a:rPr>
              <a:t>(</a:t>
            </a:r>
            <a:r>
              <a:rPr lang="en-US" altLang="zh-CN" sz="2800" dirty="0" err="1">
                <a:ea typeface="微软雅黑 Light" panose="020B0502040204020203" pitchFamily="34" charset="-122"/>
              </a:rPr>
              <a:t>IC</a:t>
            </a:r>
            <a:r>
              <a:rPr lang="en-US" altLang="zh-CN" sz="2800" baseline="-25000" dirty="0" err="1">
                <a:ea typeface="微软雅黑 Light" panose="020B0502040204020203" pitchFamily="34" charset="-122"/>
              </a:rPr>
              <a:t>i</a:t>
            </a:r>
            <a:r>
              <a:rPr lang="en-US" altLang="zh-CN" sz="2800" dirty="0">
                <a:ea typeface="微软雅黑 Light" panose="020B0502040204020203" pitchFamily="34" charset="-122"/>
              </a:rPr>
              <a:t>/IC)</a:t>
            </a:r>
            <a:r>
              <a:rPr lang="zh-CN" altLang="en-US" sz="2800" dirty="0">
                <a:latin typeface="微软雅黑 Light" panose="020B0502040204020203" pitchFamily="34" charset="-122"/>
                <a:ea typeface="微软雅黑 Light" panose="020B0502040204020203" pitchFamily="34" charset="-122"/>
              </a:rPr>
              <a:t>反映了第</a:t>
            </a:r>
            <a:r>
              <a:rPr lang="en-US" altLang="zh-CN" sz="2800" dirty="0" err="1">
                <a:latin typeface="微软雅黑 Light" panose="020B0502040204020203" pitchFamily="34" charset="-122"/>
                <a:ea typeface="微软雅黑 Light" panose="020B0502040204020203" pitchFamily="34" charset="-122"/>
              </a:rPr>
              <a:t>i</a:t>
            </a:r>
            <a:r>
              <a:rPr lang="zh-CN" altLang="en-US" sz="2800" dirty="0">
                <a:latin typeface="微软雅黑 Light" panose="020B0502040204020203" pitchFamily="34" charset="-122"/>
                <a:ea typeface="微软雅黑 Light" panose="020B0502040204020203" pitchFamily="34" charset="-122"/>
              </a:rPr>
              <a:t>种指令在程序中所占的比例。 </a:t>
            </a:r>
            <a:endParaRPr lang="zh-CN" altLang="en-US" sz="2400" dirty="0">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B73B9E50-75C5-4961-B146-26D289CB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100" y="3103687"/>
            <a:ext cx="6389688" cy="978674"/>
          </a:xfrm>
          <a:prstGeom prst="rect">
            <a:avLst/>
          </a:prstGeom>
        </p:spPr>
      </p:pic>
      <p:sp>
        <p:nvSpPr>
          <p:cNvPr id="6" name="矩形 5">
            <a:extLst>
              <a:ext uri="{FF2B5EF4-FFF2-40B4-BE49-F238E27FC236}">
                <a16:creationId xmlns:a16="http://schemas.microsoft.com/office/drawing/2014/main" id="{3E239CAC-DECC-49A2-B7E7-BD3280097EDC}"/>
              </a:ext>
            </a:extLst>
          </p:cNvPr>
          <p:cNvSpPr/>
          <p:nvPr/>
        </p:nvSpPr>
        <p:spPr>
          <a:xfrm>
            <a:off x="1253067" y="499533"/>
            <a:ext cx="4273927" cy="825419"/>
          </a:xfrm>
          <a:prstGeom prst="rect">
            <a:avLst/>
          </a:prstGeom>
        </p:spPr>
        <p:txBody>
          <a:bodyPr wrap="none">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1.5.5  CPU</a:t>
            </a:r>
            <a:r>
              <a:rPr lang="zh-CN" altLang="en-US" sz="3600" dirty="0">
                <a:latin typeface="微软雅黑" panose="020B0503020204020204" pitchFamily="34" charset="-122"/>
                <a:ea typeface="微软雅黑" panose="020B0503020204020204" pitchFamily="34" charset="-122"/>
              </a:rPr>
              <a:t>性能公式</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3308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descr="Rectangle: Click to edit Master text styles&#10;Second level&#10;Third level&#10;Fourth level&#10;Fifth level"/>
          <p:cNvSpPr>
            <a:spLocks noGrp="1" noChangeArrowheads="1"/>
          </p:cNvSpPr>
          <p:nvPr>
            <p:ph type="body" idx="1"/>
          </p:nvPr>
        </p:nvSpPr>
        <p:spPr>
          <a:xfrm>
            <a:off x="600075" y="533399"/>
            <a:ext cx="11346392" cy="6011333"/>
          </a:xfrm>
        </p:spPr>
        <p:txBody>
          <a:bodyPr>
            <a:normAutofit/>
          </a:bodyPr>
          <a:lstStyle/>
          <a:p>
            <a:pPr marL="457200" indent="-457200">
              <a:lnSpc>
                <a:spcPct val="140000"/>
              </a:lnSpc>
              <a:buNone/>
            </a:pPr>
            <a:r>
              <a:rPr lang="zh-CN" altLang="en-US" dirty="0">
                <a:solidFill>
                  <a:srgbClr val="FF0000"/>
                </a:solidFill>
                <a:latin typeface="宋体" panose="02010600030101010101" pitchFamily="2" charset="-122"/>
                <a:ea typeface="宋体" panose="02010600030101010101" pitchFamily="2" charset="-122"/>
              </a:rPr>
              <a:t>例</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solidFill>
                  <a:srgbClr val="000000"/>
                </a:solidFill>
                <a:ea typeface="微软雅黑 Light" panose="020B0502040204020203" pitchFamily="34" charset="-122"/>
              </a:rPr>
              <a:t>考虑条件分支指令的两种不同设计方法：</a:t>
            </a:r>
          </a:p>
          <a:p>
            <a:pPr marL="457200" indent="360000">
              <a:lnSpc>
                <a:spcPct val="150000"/>
              </a:lnSpc>
              <a:buNone/>
            </a:pPr>
            <a:r>
              <a:rPr lang="zh-CN" altLang="en-US" dirty="0">
                <a:solidFill>
                  <a:srgbClr val="000000"/>
                </a:solidFill>
                <a:ea typeface="微软雅黑 Light" panose="020B0502040204020203" pitchFamily="34" charset="-122"/>
              </a:rPr>
              <a:t>（</a:t>
            </a:r>
            <a:r>
              <a:rPr lang="en-US" altLang="zh-CN" dirty="0">
                <a:solidFill>
                  <a:srgbClr val="000000"/>
                </a:solidFill>
                <a:ea typeface="微软雅黑 Light" panose="020B0502040204020203" pitchFamily="34" charset="-122"/>
              </a:rPr>
              <a:t>1</a:t>
            </a:r>
            <a:r>
              <a:rPr lang="zh-CN" altLang="en-US" dirty="0">
                <a:solidFill>
                  <a:srgbClr val="000000"/>
                </a:solidFill>
                <a:ea typeface="微软雅黑 Light" panose="020B0502040204020203" pitchFamily="34" charset="-122"/>
              </a:rPr>
              <a:t>）</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A</a:t>
            </a:r>
            <a:r>
              <a:rPr lang="zh-CN" altLang="en-US" dirty="0">
                <a:solidFill>
                  <a:srgbClr val="0000CC"/>
                </a:solidFill>
                <a:ea typeface="微软雅黑 Light" panose="020B0502040204020203" pitchFamily="34" charset="-122"/>
              </a:rPr>
              <a:t>：</a:t>
            </a:r>
            <a:r>
              <a:rPr lang="zh-CN" altLang="en-US" dirty="0">
                <a:solidFill>
                  <a:srgbClr val="000000"/>
                </a:solidFill>
                <a:ea typeface="微软雅黑 Light" panose="020B0502040204020203" pitchFamily="34" charset="-122"/>
              </a:rPr>
              <a:t>通过比较指令设置条件码，然后测试条件码进行分支。</a:t>
            </a:r>
          </a:p>
          <a:p>
            <a:pPr marL="457200" indent="360000">
              <a:lnSpc>
                <a:spcPct val="150000"/>
              </a:lnSpc>
              <a:buNone/>
            </a:pPr>
            <a:r>
              <a:rPr lang="zh-CN" altLang="en-US" dirty="0">
                <a:solidFill>
                  <a:srgbClr val="000000"/>
                </a:solidFill>
                <a:ea typeface="微软雅黑 Light" panose="020B0502040204020203" pitchFamily="34" charset="-122"/>
              </a:rPr>
              <a:t>（</a:t>
            </a:r>
            <a:r>
              <a:rPr lang="en-US" altLang="zh-CN" dirty="0">
                <a:solidFill>
                  <a:srgbClr val="000000"/>
                </a:solidFill>
                <a:ea typeface="微软雅黑 Light" panose="020B0502040204020203" pitchFamily="34" charset="-122"/>
              </a:rPr>
              <a:t>2</a:t>
            </a:r>
            <a:r>
              <a:rPr lang="zh-CN" altLang="en-US" dirty="0">
                <a:solidFill>
                  <a:srgbClr val="000000"/>
                </a:solidFill>
                <a:ea typeface="微软雅黑 Light" panose="020B0502040204020203" pitchFamily="34" charset="-122"/>
              </a:rPr>
              <a:t>）</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B</a:t>
            </a:r>
            <a:r>
              <a:rPr lang="zh-CN" altLang="en-US" dirty="0">
                <a:solidFill>
                  <a:srgbClr val="0000CC"/>
                </a:solidFill>
                <a:ea typeface="微软雅黑 Light" panose="020B0502040204020203" pitchFamily="34" charset="-122"/>
              </a:rPr>
              <a:t>：</a:t>
            </a:r>
            <a:r>
              <a:rPr lang="zh-CN" altLang="en-US" dirty="0">
                <a:solidFill>
                  <a:srgbClr val="000000"/>
                </a:solidFill>
                <a:ea typeface="微软雅黑 Light" panose="020B0502040204020203" pitchFamily="34" charset="-122"/>
              </a:rPr>
              <a:t>在分支指令中包括比较过程。</a:t>
            </a:r>
          </a:p>
          <a:p>
            <a:pPr marL="0" indent="612000" algn="just">
              <a:lnSpc>
                <a:spcPct val="140000"/>
              </a:lnSpc>
              <a:buNone/>
            </a:pPr>
            <a:r>
              <a:rPr lang="zh-CN" altLang="en-US" dirty="0">
                <a:solidFill>
                  <a:srgbClr val="000000"/>
                </a:solidFill>
                <a:ea typeface="微软雅黑 Light" panose="020B0502040204020203" pitchFamily="34" charset="-122"/>
              </a:rPr>
              <a:t>在这两种</a:t>
            </a:r>
            <a:r>
              <a:rPr lang="en-US" altLang="zh-CN" dirty="0">
                <a:solidFill>
                  <a:srgbClr val="000000"/>
                </a:solidFill>
                <a:ea typeface="微软雅黑 Light" panose="020B0502040204020203" pitchFamily="34" charset="-122"/>
              </a:rPr>
              <a:t>CPU</a:t>
            </a:r>
            <a:r>
              <a:rPr lang="zh-CN" altLang="en-US" dirty="0">
                <a:solidFill>
                  <a:srgbClr val="000000"/>
                </a:solidFill>
                <a:ea typeface="微软雅黑 Light" panose="020B0502040204020203" pitchFamily="34" charset="-122"/>
              </a:rPr>
              <a:t>中，条件分支指令都占用</a:t>
            </a:r>
            <a:r>
              <a:rPr lang="en-US" altLang="zh-CN" dirty="0">
                <a:solidFill>
                  <a:srgbClr val="9933FF"/>
                </a:solidFill>
                <a:ea typeface="微软雅黑 Light" panose="020B0502040204020203" pitchFamily="34" charset="-122"/>
              </a:rPr>
              <a:t>2</a:t>
            </a:r>
            <a:r>
              <a:rPr lang="zh-CN" altLang="en-US" dirty="0">
                <a:solidFill>
                  <a:srgbClr val="000000"/>
                </a:solidFill>
                <a:ea typeface="微软雅黑 Light" panose="020B0502040204020203" pitchFamily="34" charset="-122"/>
              </a:rPr>
              <a:t>个时钟周期，而所有其他指令占用</a:t>
            </a:r>
            <a:r>
              <a:rPr lang="en-US" altLang="zh-CN" dirty="0">
                <a:solidFill>
                  <a:srgbClr val="9933FF"/>
                </a:solidFill>
                <a:ea typeface="微软雅黑 Light" panose="020B0502040204020203" pitchFamily="34" charset="-122"/>
              </a:rPr>
              <a:t>1</a:t>
            </a:r>
            <a:r>
              <a:rPr lang="zh-CN" altLang="en-US" dirty="0">
                <a:solidFill>
                  <a:srgbClr val="000000"/>
                </a:solidFill>
                <a:ea typeface="微软雅黑 Light" panose="020B0502040204020203" pitchFamily="34" charset="-122"/>
              </a:rPr>
              <a:t>个时钟周期。对于</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A</a:t>
            </a:r>
            <a:r>
              <a:rPr lang="zh-CN" altLang="en-US" dirty="0">
                <a:solidFill>
                  <a:srgbClr val="000000"/>
                </a:solidFill>
                <a:ea typeface="微软雅黑 Light" panose="020B0502040204020203" pitchFamily="34" charset="-122"/>
              </a:rPr>
              <a:t>，执行的指令中分支指令占</a:t>
            </a:r>
            <a:r>
              <a:rPr lang="en-US" altLang="zh-CN" dirty="0">
                <a:solidFill>
                  <a:srgbClr val="9933FF"/>
                </a:solidFill>
                <a:ea typeface="微软雅黑 Light" panose="020B0502040204020203" pitchFamily="34" charset="-122"/>
              </a:rPr>
              <a:t>20%</a:t>
            </a:r>
            <a:r>
              <a:rPr lang="zh-CN" altLang="en-US" dirty="0">
                <a:solidFill>
                  <a:srgbClr val="000000"/>
                </a:solidFill>
                <a:ea typeface="微软雅黑 Light" panose="020B0502040204020203" pitchFamily="34" charset="-122"/>
              </a:rPr>
              <a:t>；由于每条分支指令之前都需要有比较指令，因此比较指令也占</a:t>
            </a:r>
            <a:r>
              <a:rPr lang="en-US" altLang="zh-CN" dirty="0">
                <a:solidFill>
                  <a:srgbClr val="9933FF"/>
                </a:solidFill>
                <a:ea typeface="微软雅黑 Light" panose="020B0502040204020203" pitchFamily="34" charset="-122"/>
              </a:rPr>
              <a:t>20%</a:t>
            </a:r>
            <a:r>
              <a:rPr lang="zh-CN" altLang="en-US" dirty="0">
                <a:solidFill>
                  <a:srgbClr val="000000"/>
                </a:solidFill>
                <a:ea typeface="微软雅黑 Light" panose="020B0502040204020203" pitchFamily="34" charset="-122"/>
              </a:rPr>
              <a:t>。由于</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A</a:t>
            </a:r>
            <a:r>
              <a:rPr lang="zh-CN" altLang="en-US" dirty="0">
                <a:solidFill>
                  <a:srgbClr val="000000"/>
                </a:solidFill>
                <a:ea typeface="微软雅黑 Light" panose="020B0502040204020203" pitchFamily="34" charset="-122"/>
              </a:rPr>
              <a:t>在分支时不需要比较，因此</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B</a:t>
            </a:r>
            <a:r>
              <a:rPr lang="zh-CN" altLang="en-US" dirty="0">
                <a:solidFill>
                  <a:srgbClr val="000000"/>
                </a:solidFill>
                <a:ea typeface="微软雅黑 Light" panose="020B0502040204020203" pitchFamily="34" charset="-122"/>
              </a:rPr>
              <a:t>的时钟周期时间是</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A</a:t>
            </a:r>
            <a:r>
              <a:rPr lang="zh-CN" altLang="en-US" dirty="0">
                <a:solidFill>
                  <a:srgbClr val="000000"/>
                </a:solidFill>
                <a:ea typeface="微软雅黑 Light" panose="020B0502040204020203" pitchFamily="34" charset="-122"/>
              </a:rPr>
              <a:t>的</a:t>
            </a:r>
            <a:r>
              <a:rPr lang="en-US" altLang="zh-CN" dirty="0">
                <a:solidFill>
                  <a:srgbClr val="9933FF"/>
                </a:solidFill>
                <a:ea typeface="微软雅黑 Light" panose="020B0502040204020203" pitchFamily="34" charset="-122"/>
              </a:rPr>
              <a:t>1.25</a:t>
            </a:r>
            <a:r>
              <a:rPr lang="zh-CN" altLang="en-US" dirty="0">
                <a:solidFill>
                  <a:srgbClr val="000000"/>
                </a:solidFill>
                <a:ea typeface="微软雅黑 Light" panose="020B0502040204020203" pitchFamily="34" charset="-122"/>
              </a:rPr>
              <a:t>倍。问：哪一个</a:t>
            </a:r>
            <a:r>
              <a:rPr lang="en-US" altLang="zh-CN" dirty="0">
                <a:solidFill>
                  <a:srgbClr val="000000"/>
                </a:solidFill>
                <a:ea typeface="微软雅黑 Light" panose="020B0502040204020203" pitchFamily="34" charset="-122"/>
              </a:rPr>
              <a:t>CPU</a:t>
            </a:r>
            <a:r>
              <a:rPr lang="zh-CN" altLang="en-US" dirty="0">
                <a:solidFill>
                  <a:srgbClr val="000000"/>
                </a:solidFill>
                <a:ea typeface="微软雅黑 Light" panose="020B0502040204020203" pitchFamily="34" charset="-122"/>
              </a:rPr>
              <a:t>更快？如果</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B</a:t>
            </a:r>
            <a:r>
              <a:rPr lang="zh-CN" altLang="en-US" dirty="0">
                <a:solidFill>
                  <a:srgbClr val="000000"/>
                </a:solidFill>
                <a:ea typeface="微软雅黑 Light" panose="020B0502040204020203" pitchFamily="34" charset="-122"/>
              </a:rPr>
              <a:t>的时钟周期时间只是</a:t>
            </a:r>
            <a:r>
              <a:rPr lang="en-US" altLang="zh-CN" dirty="0">
                <a:solidFill>
                  <a:srgbClr val="0000CC"/>
                </a:solidFill>
                <a:ea typeface="微软雅黑 Light" panose="020B0502040204020203" pitchFamily="34" charset="-122"/>
              </a:rPr>
              <a:t>CPU</a:t>
            </a:r>
            <a:r>
              <a:rPr lang="en-US" altLang="zh-CN" baseline="-25000" dirty="0">
                <a:solidFill>
                  <a:srgbClr val="0000CC"/>
                </a:solidFill>
                <a:ea typeface="微软雅黑 Light" panose="020B0502040204020203" pitchFamily="34" charset="-122"/>
              </a:rPr>
              <a:t>A</a:t>
            </a:r>
            <a:r>
              <a:rPr lang="zh-CN" altLang="en-US" dirty="0">
                <a:solidFill>
                  <a:srgbClr val="000000"/>
                </a:solidFill>
                <a:ea typeface="微软雅黑 Light" panose="020B0502040204020203" pitchFamily="34" charset="-122"/>
              </a:rPr>
              <a:t>的</a:t>
            </a:r>
            <a:r>
              <a:rPr lang="en-US" altLang="zh-CN" dirty="0">
                <a:solidFill>
                  <a:srgbClr val="9933FF"/>
                </a:solidFill>
                <a:ea typeface="微软雅黑 Light" panose="020B0502040204020203" pitchFamily="34" charset="-122"/>
              </a:rPr>
              <a:t>1.1</a:t>
            </a:r>
            <a:r>
              <a:rPr lang="zh-CN" altLang="en-US" dirty="0">
                <a:solidFill>
                  <a:srgbClr val="000000"/>
                </a:solidFill>
                <a:ea typeface="微软雅黑 Light" panose="020B0502040204020203" pitchFamily="34" charset="-122"/>
              </a:rPr>
              <a:t>倍，哪一个</a:t>
            </a:r>
            <a:r>
              <a:rPr lang="en-US" altLang="zh-CN" dirty="0">
                <a:solidFill>
                  <a:srgbClr val="000000"/>
                </a:solidFill>
                <a:ea typeface="微软雅黑 Light" panose="020B0502040204020203" pitchFamily="34" charset="-122"/>
              </a:rPr>
              <a:t>CPU</a:t>
            </a:r>
            <a:r>
              <a:rPr lang="zh-CN" altLang="en-US" dirty="0">
                <a:solidFill>
                  <a:srgbClr val="000000"/>
                </a:solidFill>
                <a:ea typeface="微软雅黑 Light" panose="020B0502040204020203" pitchFamily="34" charset="-122"/>
              </a:rPr>
              <a:t>更快呢？</a:t>
            </a:r>
          </a:p>
        </p:txBody>
      </p:sp>
    </p:spTree>
    <p:extLst>
      <p:ext uri="{BB962C8B-B14F-4D97-AF65-F5344CB8AC3E}">
        <p14:creationId xmlns:p14="http://schemas.microsoft.com/office/powerpoint/2010/main" val="213070912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descr="Rectangle: Click to edit Master text styles&#10;Second level&#10;Third level&#10;Fourth level&#10;Fifth level"/>
          <p:cNvSpPr>
            <a:spLocks noGrp="1" noChangeArrowheads="1"/>
          </p:cNvSpPr>
          <p:nvPr>
            <p:ph type="body" idx="1"/>
          </p:nvPr>
        </p:nvSpPr>
        <p:spPr>
          <a:xfrm>
            <a:off x="302078" y="238124"/>
            <a:ext cx="11650435" cy="6467476"/>
          </a:xfrm>
        </p:spPr>
        <p:txBody>
          <a:bodyPr>
            <a:normAutofit/>
          </a:bodyPr>
          <a:lstStyle/>
          <a:p>
            <a:pPr marL="457200" indent="-457200" algn="just">
              <a:lnSpc>
                <a:spcPct val="150000"/>
              </a:lnSpc>
              <a:buNone/>
            </a:pPr>
            <a:r>
              <a:rPr lang="en-US" altLang="zh-CN" sz="2600" dirty="0">
                <a:solidFill>
                  <a:srgbClr val="FF0000"/>
                </a:solidFill>
              </a:rPr>
              <a:t> </a:t>
            </a:r>
            <a:r>
              <a:rPr lang="zh-CN" altLang="en-US" dirty="0">
                <a:solidFill>
                  <a:srgbClr val="FF0000"/>
                </a:solidFill>
                <a:latin typeface="微软雅黑 Light" panose="020B0502040204020203" pitchFamily="34" charset="-122"/>
                <a:ea typeface="微软雅黑 Light" panose="020B0502040204020203" pitchFamily="34" charset="-122"/>
              </a:rPr>
              <a:t>解</a:t>
            </a:r>
            <a:r>
              <a:rPr lang="zh-CN" altLang="en-US" dirty="0">
                <a:solidFill>
                  <a:srgbClr val="FF0000"/>
                </a:solidFill>
                <a:latin typeface="宋体" panose="02010600030101010101" pitchFamily="2" charset="-122"/>
                <a:ea typeface="宋体" panose="02010600030101010101" pitchFamily="2" charset="-122"/>
              </a:rPr>
              <a:t> </a:t>
            </a:r>
            <a:r>
              <a:rPr lang="zh-CN" altLang="en-US" dirty="0">
                <a:solidFill>
                  <a:srgbClr val="000000"/>
                </a:solidFill>
                <a:ea typeface="微软雅黑 Light" panose="020B0502040204020203" pitchFamily="34" charset="-122"/>
              </a:rPr>
              <a:t>我们不考虑所有系统问题，所以可用</a:t>
            </a:r>
            <a:r>
              <a:rPr lang="en-US" altLang="zh-CN" dirty="0">
                <a:solidFill>
                  <a:srgbClr val="000000"/>
                </a:solidFill>
                <a:ea typeface="微软雅黑 Light" panose="020B0502040204020203" pitchFamily="34" charset="-122"/>
              </a:rPr>
              <a:t>CPU</a:t>
            </a:r>
            <a:r>
              <a:rPr lang="zh-CN" altLang="en-US" dirty="0">
                <a:solidFill>
                  <a:srgbClr val="000000"/>
                </a:solidFill>
                <a:ea typeface="微软雅黑 Light" panose="020B0502040204020203" pitchFamily="34" charset="-122"/>
              </a:rPr>
              <a:t>性能公式。占用</a:t>
            </a:r>
            <a:r>
              <a:rPr lang="en-US" altLang="zh-CN" dirty="0">
                <a:solidFill>
                  <a:srgbClr val="000000"/>
                </a:solidFill>
                <a:ea typeface="微软雅黑 Light" panose="020B0502040204020203" pitchFamily="34" charset="-122"/>
              </a:rPr>
              <a:t>2</a:t>
            </a:r>
            <a:r>
              <a:rPr lang="zh-CN" altLang="en-US" dirty="0">
                <a:solidFill>
                  <a:srgbClr val="000000"/>
                </a:solidFill>
                <a:ea typeface="微软雅黑 Light" panose="020B0502040204020203" pitchFamily="34" charset="-122"/>
              </a:rPr>
              <a:t>个时钟周期的分支指令占总指令的</a:t>
            </a:r>
            <a:r>
              <a:rPr lang="en-US" altLang="zh-CN" dirty="0">
                <a:solidFill>
                  <a:srgbClr val="000000"/>
                </a:solidFill>
                <a:ea typeface="微软雅黑 Light" panose="020B0502040204020203" pitchFamily="34" charset="-122"/>
              </a:rPr>
              <a:t>20%</a:t>
            </a:r>
            <a:r>
              <a:rPr lang="zh-CN" altLang="en-US" dirty="0">
                <a:solidFill>
                  <a:srgbClr val="000000"/>
                </a:solidFill>
                <a:ea typeface="微软雅黑 Light" panose="020B0502040204020203" pitchFamily="34" charset="-122"/>
              </a:rPr>
              <a:t>，剩下的指令占用</a:t>
            </a:r>
            <a:r>
              <a:rPr lang="en-US" altLang="zh-CN" dirty="0">
                <a:solidFill>
                  <a:srgbClr val="000000"/>
                </a:solidFill>
                <a:ea typeface="微软雅黑 Light" panose="020B0502040204020203" pitchFamily="34" charset="-122"/>
              </a:rPr>
              <a:t>1</a:t>
            </a:r>
            <a:r>
              <a:rPr lang="zh-CN" altLang="en-US" dirty="0">
                <a:solidFill>
                  <a:srgbClr val="000000"/>
                </a:solidFill>
                <a:ea typeface="微软雅黑 Light" panose="020B0502040204020203" pitchFamily="34" charset="-122"/>
              </a:rPr>
              <a:t>个时钟周期。所以</a:t>
            </a:r>
            <a:r>
              <a:rPr lang="zh-CN" altLang="en-US" dirty="0">
                <a:ea typeface="微软雅黑 Light" panose="020B0502040204020203" pitchFamily="34" charset="-122"/>
              </a:rPr>
              <a:t> </a:t>
            </a:r>
          </a:p>
          <a:p>
            <a:pPr marL="457200" indent="-457200" algn="ctr">
              <a:lnSpc>
                <a:spcPct val="150000"/>
              </a:lnSpc>
              <a:buNone/>
            </a:pPr>
            <a:r>
              <a:rPr lang="zh-CN" altLang="en-US" dirty="0">
                <a:ea typeface="微软雅黑 Light" panose="020B0502040204020203" pitchFamily="34" charset="-122"/>
              </a:rPr>
              <a:t>            </a:t>
            </a:r>
            <a:r>
              <a:rPr lang="en-US" altLang="zh-CN" dirty="0">
                <a:ea typeface="微软雅黑 Light" panose="020B0502040204020203" pitchFamily="34" charset="-122"/>
              </a:rPr>
              <a:t>CPI</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 0.2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2 + 0.80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1 = 1.2</a:t>
            </a:r>
          </a:p>
          <a:p>
            <a:pPr marL="457200" indent="-9525">
              <a:lnSpc>
                <a:spcPct val="150000"/>
              </a:lnSpc>
              <a:buNone/>
            </a:pPr>
            <a:r>
              <a:rPr lang="zh-CN" altLang="en-US" dirty="0">
                <a:solidFill>
                  <a:srgbClr val="000000"/>
                </a:solidFill>
                <a:ea typeface="微软雅黑 Light" panose="020B0502040204020203" pitchFamily="34" charset="-122"/>
              </a:rPr>
              <a:t>则</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性能为</a:t>
            </a:r>
          </a:p>
          <a:p>
            <a:pPr marL="457200" indent="-457200" algn="ctr">
              <a:lnSpc>
                <a:spcPct val="150000"/>
              </a:lnSpc>
              <a:buNone/>
            </a:pPr>
            <a:r>
              <a:rPr lang="zh-CN" altLang="en-US" dirty="0">
                <a:ea typeface="微软雅黑 Light" panose="020B0502040204020203" pitchFamily="34" charset="-122"/>
              </a:rPr>
              <a:t>            总</a:t>
            </a:r>
            <a:r>
              <a:rPr lang="en-US" altLang="zh-CN" dirty="0">
                <a:ea typeface="微软雅黑 Light" panose="020B0502040204020203" pitchFamily="34" charset="-122"/>
              </a:rPr>
              <a:t>CPU</a:t>
            </a:r>
            <a:r>
              <a:rPr lang="zh-CN" altLang="en-US" dirty="0">
                <a:ea typeface="微软雅黑 Light" panose="020B0502040204020203" pitchFamily="34" charset="-122"/>
              </a:rPr>
              <a:t>时间</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 IC</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1.2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p>
          <a:p>
            <a:pPr marL="457200" indent="-9525">
              <a:lnSpc>
                <a:spcPct val="150000"/>
              </a:lnSpc>
              <a:buNone/>
            </a:pPr>
            <a:r>
              <a:rPr lang="zh-CN" altLang="en-US" dirty="0">
                <a:solidFill>
                  <a:srgbClr val="000000"/>
                </a:solidFill>
                <a:ea typeface="微软雅黑 Light" panose="020B0502040204020203" pitchFamily="34" charset="-122"/>
              </a:rPr>
              <a:t>根据假设，有</a:t>
            </a:r>
          </a:p>
          <a:p>
            <a:pPr marL="457200" indent="-457200" algn="ctr">
              <a:lnSpc>
                <a:spcPct val="150000"/>
              </a:lnSpc>
              <a:buNone/>
            </a:pPr>
            <a:r>
              <a:rPr lang="zh-CN" altLang="en-US" dirty="0">
                <a:ea typeface="微软雅黑 Light" panose="020B0502040204020203" pitchFamily="34" charset="-122"/>
              </a:rPr>
              <a:t>            时钟周期</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 1.25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endParaRPr lang="en-US" altLang="zh-CN" sz="2000" baseline="-25000" dirty="0">
              <a:ea typeface="微软雅黑 Light" panose="020B0502040204020203" pitchFamily="34" charset="-122"/>
            </a:endParaRPr>
          </a:p>
        </p:txBody>
      </p:sp>
    </p:spTree>
    <p:extLst>
      <p:ext uri="{BB962C8B-B14F-4D97-AF65-F5344CB8AC3E}">
        <p14:creationId xmlns:p14="http://schemas.microsoft.com/office/powerpoint/2010/main" val="54921605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descr="Rectangle: Click to edit Master text styles&#10;Second level&#10;Third level&#10;Fourth level&#10;Fifth level"/>
          <p:cNvSpPr>
            <a:spLocks noGrp="1" noChangeArrowheads="1"/>
          </p:cNvSpPr>
          <p:nvPr>
            <p:ph type="body" idx="1"/>
          </p:nvPr>
        </p:nvSpPr>
        <p:spPr>
          <a:xfrm>
            <a:off x="203200" y="464033"/>
            <a:ext cx="11802533" cy="6184900"/>
          </a:xfrm>
        </p:spPr>
        <p:txBody>
          <a:bodyPr>
            <a:normAutofit fontScale="92500" lnSpcReduction="10000"/>
          </a:bodyPr>
          <a:lstStyle/>
          <a:p>
            <a:pPr marL="0" indent="0" algn="just">
              <a:lnSpc>
                <a:spcPct val="150000"/>
              </a:lnSpc>
              <a:spcBef>
                <a:spcPts val="0"/>
              </a:spcBef>
              <a:buNone/>
              <a:defRPr/>
            </a:pPr>
            <a:r>
              <a:rPr lang="zh-CN" altLang="en-US" dirty="0">
                <a:ea typeface="微软雅黑 Light" panose="020B0502040204020203" pitchFamily="34" charset="-122"/>
              </a:rPr>
              <a:t>在</a:t>
            </a:r>
            <a:r>
              <a:rPr lang="en-US" altLang="zh-CN" dirty="0">
                <a:ea typeface="微软雅黑 Light" panose="020B0502040204020203" pitchFamily="34" charset="-122"/>
              </a:rPr>
              <a:t>CPU</a:t>
            </a:r>
            <a:r>
              <a:rPr lang="en-US" altLang="zh-CN" baseline="-25000" dirty="0">
                <a:ea typeface="微软雅黑 Light" panose="020B0502040204020203" pitchFamily="34" charset="-122"/>
              </a:rPr>
              <a:t>B</a:t>
            </a:r>
            <a:r>
              <a:rPr lang="zh-CN" altLang="en-US" dirty="0">
                <a:ea typeface="微软雅黑 Light" panose="020B0502040204020203" pitchFamily="34" charset="-122"/>
              </a:rPr>
              <a:t>中没有独立的比较指令，所以</a:t>
            </a:r>
            <a:r>
              <a:rPr lang="en-US" altLang="zh-CN" dirty="0">
                <a:ea typeface="微软雅黑 Light" panose="020B0502040204020203" pitchFamily="34" charset="-122"/>
              </a:rPr>
              <a:t>CPU</a:t>
            </a:r>
            <a:r>
              <a:rPr lang="en-US" altLang="zh-CN" baseline="-25000" dirty="0">
                <a:ea typeface="微软雅黑 Light" panose="020B0502040204020203" pitchFamily="34" charset="-122"/>
              </a:rPr>
              <a:t>B</a:t>
            </a:r>
            <a:r>
              <a:rPr lang="zh-CN" altLang="en-US" dirty="0">
                <a:ea typeface="微软雅黑 Light" panose="020B0502040204020203" pitchFamily="34" charset="-122"/>
              </a:rPr>
              <a:t>的程序量为</a:t>
            </a:r>
            <a:r>
              <a:rPr lang="en-US" altLang="zh-CN" dirty="0">
                <a:ea typeface="微软雅黑 Light" panose="020B0502040204020203" pitchFamily="34" charset="-122"/>
              </a:rPr>
              <a:t>CPU</a:t>
            </a:r>
            <a:r>
              <a:rPr lang="en-US" altLang="zh-CN" baseline="-25000" dirty="0">
                <a:ea typeface="微软雅黑 Light" panose="020B0502040204020203" pitchFamily="34" charset="-122"/>
              </a:rPr>
              <a:t>A</a:t>
            </a:r>
            <a:r>
              <a:rPr lang="zh-CN" altLang="en-US" dirty="0">
                <a:ea typeface="微软雅黑 Light" panose="020B0502040204020203" pitchFamily="34" charset="-122"/>
              </a:rPr>
              <a:t>的</a:t>
            </a:r>
            <a:r>
              <a:rPr lang="en-US" altLang="zh-CN" dirty="0">
                <a:ea typeface="微软雅黑 Light" panose="020B0502040204020203" pitchFamily="34" charset="-122"/>
              </a:rPr>
              <a:t>80%</a:t>
            </a:r>
            <a:r>
              <a:rPr lang="zh-CN" altLang="en-US" dirty="0">
                <a:ea typeface="微软雅黑 Light" panose="020B0502040204020203" pitchFamily="34" charset="-122"/>
              </a:rPr>
              <a:t>，分支指令的比例为</a:t>
            </a:r>
            <a:r>
              <a:rPr lang="en-US" altLang="zh-CN" dirty="0">
                <a:ea typeface="微软雅黑 Light" panose="020B0502040204020203" pitchFamily="34" charset="-122"/>
              </a:rPr>
              <a:t>              </a:t>
            </a:r>
          </a:p>
          <a:p>
            <a:pPr marL="457200" indent="257175" algn="ctr">
              <a:lnSpc>
                <a:spcPct val="150000"/>
              </a:lnSpc>
              <a:spcBef>
                <a:spcPts val="0"/>
              </a:spcBef>
              <a:buNone/>
              <a:defRPr/>
            </a:pPr>
            <a:r>
              <a:rPr lang="en-US" altLang="zh-CN" dirty="0">
                <a:ea typeface="微软雅黑 Light" panose="020B0502040204020203" pitchFamily="34" charset="-122"/>
              </a:rPr>
              <a:t>20%/80% = 25%</a:t>
            </a:r>
          </a:p>
          <a:p>
            <a:pPr marL="0" indent="0" algn="just">
              <a:lnSpc>
                <a:spcPct val="150000"/>
              </a:lnSpc>
              <a:spcBef>
                <a:spcPts val="0"/>
              </a:spcBef>
              <a:buNone/>
              <a:defRPr/>
            </a:pPr>
            <a:r>
              <a:rPr lang="zh-CN" altLang="en-US" dirty="0">
                <a:ea typeface="微软雅黑 Light" panose="020B0502040204020203" pitchFamily="34" charset="-122"/>
              </a:rPr>
              <a:t>这些分支指令占用</a:t>
            </a:r>
            <a:r>
              <a:rPr lang="en-US" altLang="zh-CN" dirty="0">
                <a:ea typeface="微软雅黑 Light" panose="020B0502040204020203" pitchFamily="34" charset="-122"/>
              </a:rPr>
              <a:t>2</a:t>
            </a:r>
            <a:r>
              <a:rPr lang="zh-CN" altLang="en-US" dirty="0">
                <a:ea typeface="微软雅黑 Light" panose="020B0502040204020203" pitchFamily="34" charset="-122"/>
              </a:rPr>
              <a:t>个时钟周期，而剩下的</a:t>
            </a:r>
            <a:r>
              <a:rPr lang="en-US" altLang="zh-CN" dirty="0">
                <a:ea typeface="微软雅黑 Light" panose="020B0502040204020203" pitchFamily="34" charset="-122"/>
              </a:rPr>
              <a:t>75%</a:t>
            </a:r>
            <a:r>
              <a:rPr lang="zh-CN" altLang="en-US" dirty="0">
                <a:ea typeface="微软雅黑 Light" panose="020B0502040204020203" pitchFamily="34" charset="-122"/>
              </a:rPr>
              <a:t>的指令占用</a:t>
            </a:r>
            <a:r>
              <a:rPr lang="en-US" altLang="zh-CN" dirty="0">
                <a:ea typeface="微软雅黑 Light" panose="020B0502040204020203" pitchFamily="34" charset="-122"/>
              </a:rPr>
              <a:t>1</a:t>
            </a:r>
            <a:r>
              <a:rPr lang="zh-CN" altLang="en-US" dirty="0">
                <a:ea typeface="微软雅黑 Light" panose="020B0502040204020203" pitchFamily="34" charset="-122"/>
              </a:rPr>
              <a:t>个时钟周期，因此</a:t>
            </a:r>
          </a:p>
          <a:p>
            <a:pPr marL="457200" indent="-457200" algn="ctr">
              <a:lnSpc>
                <a:spcPct val="150000"/>
              </a:lnSpc>
              <a:spcBef>
                <a:spcPts val="0"/>
              </a:spcBef>
              <a:buNone/>
              <a:defRPr/>
            </a:pPr>
            <a:r>
              <a:rPr lang="en-US" altLang="zh-CN" dirty="0">
                <a:ea typeface="微软雅黑 Light" panose="020B0502040204020203" pitchFamily="34" charset="-122"/>
              </a:rPr>
              <a:t>CPI</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 0.25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2 + 0.75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1 = 1.25</a:t>
            </a:r>
          </a:p>
          <a:p>
            <a:pPr marL="0" indent="0" algn="just">
              <a:lnSpc>
                <a:spcPct val="150000"/>
              </a:lnSpc>
              <a:spcBef>
                <a:spcPts val="0"/>
              </a:spcBef>
              <a:buNone/>
              <a:defRPr/>
            </a:pPr>
            <a:r>
              <a:rPr lang="zh-CN" altLang="en-US" dirty="0">
                <a:ea typeface="微软雅黑 Light" panose="020B0502040204020203" pitchFamily="34" charset="-122"/>
              </a:rPr>
              <a:t>因为</a:t>
            </a:r>
            <a:r>
              <a:rPr lang="en-US" altLang="zh-CN" dirty="0">
                <a:ea typeface="微软雅黑 Light" panose="020B0502040204020203" pitchFamily="34" charset="-122"/>
              </a:rPr>
              <a:t>CPU</a:t>
            </a:r>
            <a:r>
              <a:rPr lang="en-US" altLang="zh-CN" baseline="-25000" dirty="0">
                <a:ea typeface="微软雅黑 Light" panose="020B0502040204020203" pitchFamily="34" charset="-122"/>
              </a:rPr>
              <a:t>B</a:t>
            </a:r>
            <a:r>
              <a:rPr lang="zh-CN" altLang="en-US" dirty="0">
                <a:ea typeface="微软雅黑 Light" panose="020B0502040204020203" pitchFamily="34" charset="-122"/>
              </a:rPr>
              <a:t>不执行比较，故</a:t>
            </a:r>
            <a:endParaRPr lang="en-US" altLang="zh-CN" dirty="0">
              <a:ea typeface="微软雅黑 Light" panose="020B0502040204020203" pitchFamily="34" charset="-122"/>
            </a:endParaRPr>
          </a:p>
          <a:p>
            <a:pPr marL="0" indent="0" algn="ctr">
              <a:lnSpc>
                <a:spcPct val="150000"/>
              </a:lnSpc>
              <a:spcBef>
                <a:spcPts val="0"/>
              </a:spcBef>
              <a:buNone/>
              <a:defRPr/>
            </a:pPr>
            <a:r>
              <a:rPr lang="en-US" altLang="zh-CN" dirty="0">
                <a:ea typeface="微软雅黑 Light" panose="020B0502040204020203" pitchFamily="34" charset="-122"/>
              </a:rPr>
              <a:t>IC</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 0.8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IC</a:t>
            </a:r>
            <a:r>
              <a:rPr lang="en-US" altLang="zh-CN" baseline="-25000" dirty="0">
                <a:ea typeface="微软雅黑 Light" panose="020B0502040204020203" pitchFamily="34" charset="-122"/>
              </a:rPr>
              <a:t>A</a:t>
            </a:r>
          </a:p>
          <a:p>
            <a:pPr marL="0" indent="0" algn="just">
              <a:lnSpc>
                <a:spcPct val="150000"/>
              </a:lnSpc>
              <a:spcBef>
                <a:spcPts val="0"/>
              </a:spcBef>
              <a:buNone/>
              <a:defRPr/>
            </a:pPr>
            <a:r>
              <a:rPr lang="zh-CN" altLang="en-US" dirty="0">
                <a:ea typeface="微软雅黑 Light" panose="020B0502040204020203" pitchFamily="34" charset="-122"/>
              </a:rPr>
              <a:t>因此</a:t>
            </a:r>
            <a:r>
              <a:rPr lang="en-US" altLang="zh-CN" dirty="0">
                <a:ea typeface="微软雅黑 Light" panose="020B0502040204020203" pitchFamily="34" charset="-122"/>
              </a:rPr>
              <a:t>CPUB</a:t>
            </a:r>
            <a:r>
              <a:rPr lang="zh-CN" altLang="en-US" dirty="0">
                <a:ea typeface="微软雅黑 Light" panose="020B0502040204020203" pitchFamily="34" charset="-122"/>
              </a:rPr>
              <a:t>性能为</a:t>
            </a:r>
          </a:p>
          <a:p>
            <a:pPr marL="457200" indent="-457200" algn="ctr">
              <a:lnSpc>
                <a:spcPct val="150000"/>
              </a:lnSpc>
              <a:spcBef>
                <a:spcPts val="0"/>
              </a:spcBef>
              <a:buNone/>
              <a:defRPr/>
            </a:pPr>
            <a:r>
              <a:rPr lang="zh-CN" altLang="en-US" dirty="0">
                <a:ea typeface="微软雅黑 Light" panose="020B0502040204020203" pitchFamily="34" charset="-122"/>
              </a:rPr>
              <a:t>总</a:t>
            </a:r>
            <a:r>
              <a:rPr lang="en-US" altLang="zh-CN" dirty="0">
                <a:ea typeface="微软雅黑 Light" panose="020B0502040204020203" pitchFamily="34" charset="-122"/>
              </a:rPr>
              <a:t>CPU</a:t>
            </a:r>
            <a:r>
              <a:rPr lang="zh-CN" altLang="en-US" dirty="0">
                <a:ea typeface="微软雅黑 Light" panose="020B0502040204020203" pitchFamily="34" charset="-122"/>
              </a:rPr>
              <a:t>时间</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 IC</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CPI</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B</a:t>
            </a:r>
          </a:p>
          <a:p>
            <a:pPr marL="457200" indent="-457200" algn="ctr">
              <a:lnSpc>
                <a:spcPct val="150000"/>
              </a:lnSpc>
              <a:spcBef>
                <a:spcPts val="0"/>
              </a:spcBef>
              <a:buNone/>
              <a:defRPr/>
            </a:pPr>
            <a:r>
              <a:rPr lang="en-US" altLang="zh-CN" dirty="0">
                <a:ea typeface="微软雅黑 Light" panose="020B0502040204020203" pitchFamily="34" charset="-122"/>
              </a:rPr>
              <a:t>                                          = 0.8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IC</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1.25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a:t>
            </a:r>
            <a:r>
              <a:rPr lang="en-US" altLang="zh-CN" dirty="0">
                <a:ea typeface="微软雅黑 Light" panose="020B0502040204020203" pitchFamily="34" charset="-122"/>
              </a:rPr>
              <a:t>1.25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r>
              <a:rPr lang="zh-CN" altLang="en-US" dirty="0">
                <a:ea typeface="微软雅黑 Light" panose="020B0502040204020203" pitchFamily="34" charset="-122"/>
              </a:rPr>
              <a:t>）</a:t>
            </a:r>
          </a:p>
          <a:p>
            <a:pPr marL="457200" indent="-457200" algn="ctr">
              <a:lnSpc>
                <a:spcPct val="150000"/>
              </a:lnSpc>
              <a:spcBef>
                <a:spcPts val="0"/>
              </a:spcBef>
              <a:buNone/>
              <a:defRPr/>
            </a:pPr>
            <a:r>
              <a:rPr lang="zh-CN" altLang="en-US" dirty="0">
                <a:ea typeface="微软雅黑 Light" panose="020B0502040204020203" pitchFamily="34" charset="-122"/>
              </a:rPr>
              <a:t>                  </a:t>
            </a:r>
            <a:r>
              <a:rPr lang="en-US" altLang="zh-CN" dirty="0">
                <a:ea typeface="微软雅黑 Light" panose="020B0502040204020203" pitchFamily="34" charset="-122"/>
              </a:rPr>
              <a:t>= 1.25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IC</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p>
        </p:txBody>
      </p:sp>
    </p:spTree>
    <p:extLst>
      <p:ext uri="{BB962C8B-B14F-4D97-AF65-F5344CB8AC3E}">
        <p14:creationId xmlns:p14="http://schemas.microsoft.com/office/powerpoint/2010/main" val="138290435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descr="Rectangle: Click to edit Master text styles&#10;Second level&#10;Third level&#10;Fourth level&#10;Fifth level"/>
          <p:cNvSpPr>
            <a:spLocks noGrp="1" noChangeArrowheads="1"/>
          </p:cNvSpPr>
          <p:nvPr>
            <p:ph type="body" idx="1"/>
          </p:nvPr>
        </p:nvSpPr>
        <p:spPr>
          <a:xfrm>
            <a:off x="355600" y="381000"/>
            <a:ext cx="11548534" cy="6057900"/>
          </a:xfrm>
        </p:spPr>
        <p:txBody>
          <a:bodyPr>
            <a:normAutofit/>
          </a:bodyPr>
          <a:lstStyle/>
          <a:p>
            <a:pPr marL="720000" indent="0">
              <a:lnSpc>
                <a:spcPct val="150000"/>
              </a:lnSpc>
              <a:spcBef>
                <a:spcPts val="0"/>
              </a:spcBef>
              <a:buNone/>
            </a:pPr>
            <a:r>
              <a:rPr lang="zh-CN" altLang="en-US" dirty="0">
                <a:solidFill>
                  <a:srgbClr val="000000"/>
                </a:solidFill>
                <a:ea typeface="微软雅黑 Light" panose="020B0502040204020203" pitchFamily="34" charset="-122"/>
              </a:rPr>
              <a:t>在这些假设之下，尽管</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B</a:t>
            </a:r>
            <a:r>
              <a:rPr lang="zh-CN" altLang="en-US" dirty="0">
                <a:solidFill>
                  <a:srgbClr val="000000"/>
                </a:solidFill>
                <a:ea typeface="微软雅黑 Light" panose="020B0502040204020203" pitchFamily="34" charset="-122"/>
              </a:rPr>
              <a:t>执行指令条数较少，</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因为有着更短的时钟周期，所以比</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B</a:t>
            </a:r>
            <a:r>
              <a:rPr lang="zh-CN" altLang="en-US" dirty="0">
                <a:solidFill>
                  <a:srgbClr val="000000"/>
                </a:solidFill>
                <a:ea typeface="微软雅黑 Light" panose="020B0502040204020203" pitchFamily="34" charset="-122"/>
              </a:rPr>
              <a:t>快。</a:t>
            </a:r>
          </a:p>
          <a:p>
            <a:pPr marL="720000" indent="0">
              <a:lnSpc>
                <a:spcPct val="150000"/>
              </a:lnSpc>
              <a:spcBef>
                <a:spcPts val="0"/>
              </a:spcBef>
              <a:buNone/>
            </a:pPr>
            <a:r>
              <a:rPr lang="zh-CN" altLang="en-US" dirty="0">
                <a:solidFill>
                  <a:srgbClr val="000000"/>
                </a:solidFill>
                <a:ea typeface="微软雅黑 Light" panose="020B0502040204020203" pitchFamily="34" charset="-122"/>
              </a:rPr>
              <a:t>如果</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B</a:t>
            </a:r>
            <a:r>
              <a:rPr lang="zh-CN" altLang="en-US" dirty="0">
                <a:solidFill>
                  <a:srgbClr val="000000"/>
                </a:solidFill>
                <a:ea typeface="微软雅黑 Light" panose="020B0502040204020203" pitchFamily="34" charset="-122"/>
              </a:rPr>
              <a:t>的时钟周期时间仅仅是</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的</a:t>
            </a:r>
            <a:r>
              <a:rPr lang="en-US" altLang="zh-CN" dirty="0">
                <a:solidFill>
                  <a:srgbClr val="000000"/>
                </a:solidFill>
                <a:ea typeface="微软雅黑 Light" panose="020B0502040204020203" pitchFamily="34" charset="-122"/>
              </a:rPr>
              <a:t>1.1</a:t>
            </a:r>
            <a:r>
              <a:rPr lang="zh-CN" altLang="en-US" dirty="0">
                <a:solidFill>
                  <a:srgbClr val="000000"/>
                </a:solidFill>
                <a:ea typeface="微软雅黑 Light" panose="020B0502040204020203" pitchFamily="34" charset="-122"/>
              </a:rPr>
              <a:t>倍，则</a:t>
            </a:r>
          </a:p>
          <a:p>
            <a:pPr marL="720000" indent="0" algn="ctr">
              <a:lnSpc>
                <a:spcPct val="150000"/>
              </a:lnSpc>
              <a:spcBef>
                <a:spcPts val="0"/>
              </a:spcBef>
              <a:buNone/>
            </a:pPr>
            <a:r>
              <a:rPr lang="zh-CN" altLang="en-US" dirty="0">
                <a:ea typeface="微软雅黑 Light" panose="020B0502040204020203" pitchFamily="34" charset="-122"/>
              </a:rPr>
              <a:t>       时钟周期</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 1.10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p>
          <a:p>
            <a:pPr marL="0" indent="0">
              <a:lnSpc>
                <a:spcPct val="150000"/>
              </a:lnSpc>
              <a:spcBef>
                <a:spcPts val="0"/>
              </a:spcBef>
              <a:buNone/>
            </a:pPr>
            <a:r>
              <a:rPr lang="en-US" altLang="zh-CN" dirty="0">
                <a:solidFill>
                  <a:srgbClr val="000000"/>
                </a:solidFill>
                <a:latin typeface="微软雅黑" panose="020B0503020204020204" pitchFamily="34" charset="-122"/>
                <a:ea typeface="微软雅黑" panose="020B0503020204020204" pitchFamily="34" charset="-122"/>
              </a:rPr>
              <a:t>CPU</a:t>
            </a:r>
            <a:r>
              <a:rPr lang="en-US" altLang="zh-CN" baseline="-25000"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的性能为</a:t>
            </a:r>
          </a:p>
          <a:p>
            <a:pPr marL="0" indent="0" algn="ctr">
              <a:lnSpc>
                <a:spcPct val="150000"/>
              </a:lnSpc>
              <a:spcBef>
                <a:spcPts val="0"/>
              </a:spcBef>
              <a:buNone/>
            </a:pPr>
            <a:r>
              <a:rPr lang="zh-CN" altLang="en-US" dirty="0">
                <a:ea typeface="微软雅黑 Light" panose="020B0502040204020203" pitchFamily="34" charset="-122"/>
              </a:rPr>
              <a:t>       总</a:t>
            </a:r>
            <a:r>
              <a:rPr lang="en-US" altLang="zh-CN" dirty="0">
                <a:ea typeface="微软雅黑 Light" panose="020B0502040204020203" pitchFamily="34" charset="-122"/>
              </a:rPr>
              <a:t>CPU</a:t>
            </a:r>
            <a:r>
              <a:rPr lang="zh-CN" altLang="en-US" dirty="0">
                <a:ea typeface="微软雅黑 Light" panose="020B0502040204020203" pitchFamily="34" charset="-122"/>
              </a:rPr>
              <a:t>时间</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 IC</a:t>
            </a:r>
            <a:r>
              <a:rPr lang="en-US" altLang="zh-CN" baseline="-25000" dirty="0">
                <a:ea typeface="微软雅黑 Light" panose="020B0502040204020203" pitchFamily="34" charset="-122"/>
              </a:rPr>
              <a:t>B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CPI</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B</a:t>
            </a:r>
            <a:r>
              <a:rPr lang="en-US" altLang="zh-CN" dirty="0">
                <a:ea typeface="微软雅黑 Light" panose="020B0502040204020203" pitchFamily="34" charset="-122"/>
              </a:rPr>
              <a:t> </a:t>
            </a:r>
          </a:p>
          <a:p>
            <a:pPr marL="0" indent="0" algn="ctr">
              <a:lnSpc>
                <a:spcPct val="150000"/>
              </a:lnSpc>
              <a:spcBef>
                <a:spcPts val="0"/>
              </a:spcBef>
              <a:buNone/>
            </a:pPr>
            <a:r>
              <a:rPr lang="zh-CN" altLang="en-US" dirty="0">
                <a:ea typeface="微软雅黑 Light" panose="020B0502040204020203" pitchFamily="34" charset="-122"/>
              </a:rPr>
              <a:t>　　　　　        </a:t>
            </a:r>
            <a:r>
              <a:rPr lang="en-US" altLang="zh-CN" dirty="0">
                <a:ea typeface="微软雅黑 Light" panose="020B0502040204020203" pitchFamily="34" charset="-122"/>
              </a:rPr>
              <a:t>= 0.8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IC</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1.25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a:t>
            </a:r>
            <a:r>
              <a:rPr lang="en-US" altLang="zh-CN" dirty="0">
                <a:ea typeface="微软雅黑 Light" panose="020B0502040204020203" pitchFamily="34" charset="-122"/>
              </a:rPr>
              <a:t>1.10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r>
              <a:rPr lang="zh-CN" altLang="en-US" dirty="0">
                <a:ea typeface="微软雅黑 Light" panose="020B0502040204020203" pitchFamily="34" charset="-122"/>
              </a:rPr>
              <a:t>）</a:t>
            </a:r>
          </a:p>
          <a:p>
            <a:pPr marL="0" indent="0" algn="ctr">
              <a:lnSpc>
                <a:spcPct val="150000"/>
              </a:lnSpc>
              <a:spcBef>
                <a:spcPts val="0"/>
              </a:spcBef>
              <a:buNone/>
            </a:pPr>
            <a:r>
              <a:rPr lang="zh-CN" altLang="en-US" dirty="0">
                <a:ea typeface="微软雅黑 Light" panose="020B0502040204020203" pitchFamily="34" charset="-122"/>
              </a:rPr>
              <a:t>　　　　　        </a:t>
            </a:r>
            <a:r>
              <a:rPr lang="en-US" altLang="zh-CN" dirty="0">
                <a:ea typeface="微软雅黑 Light" panose="020B0502040204020203" pitchFamily="34" charset="-122"/>
              </a:rPr>
              <a:t>= 1.10 </a:t>
            </a:r>
            <a:r>
              <a:rPr lang="en-US" altLang="zh-CN" dirty="0">
                <a:ea typeface="微软雅黑 Light" panose="020B0502040204020203" pitchFamily="34" charset="-122"/>
                <a:sym typeface="Symbol" panose="05050102010706020507" pitchFamily="18" charset="2"/>
              </a:rPr>
              <a:t>×</a:t>
            </a:r>
            <a:r>
              <a:rPr lang="en-US" altLang="zh-CN" dirty="0">
                <a:ea typeface="微软雅黑 Light" panose="020B0502040204020203" pitchFamily="34" charset="-122"/>
              </a:rPr>
              <a:t> IC</a:t>
            </a:r>
            <a:r>
              <a:rPr lang="en-US" altLang="zh-CN" baseline="-25000" dirty="0">
                <a:ea typeface="微软雅黑 Light" panose="020B0502040204020203" pitchFamily="34" charset="-122"/>
              </a:rPr>
              <a:t>A</a:t>
            </a:r>
            <a:r>
              <a:rPr lang="en-US" altLang="zh-CN" dirty="0">
                <a:ea typeface="微软雅黑 Light" panose="020B0502040204020203" pitchFamily="34" charset="-122"/>
              </a:rPr>
              <a:t> </a:t>
            </a:r>
            <a:r>
              <a:rPr lang="en-US" altLang="zh-CN" dirty="0">
                <a:ea typeface="微软雅黑 Light" panose="020B0502040204020203" pitchFamily="34" charset="-122"/>
                <a:sym typeface="Symbol" panose="05050102010706020507" pitchFamily="18" charset="2"/>
              </a:rPr>
              <a:t>×</a:t>
            </a:r>
            <a:r>
              <a:rPr lang="zh-CN" altLang="en-US" dirty="0">
                <a:ea typeface="微软雅黑 Light" panose="020B0502040204020203" pitchFamily="34" charset="-122"/>
              </a:rPr>
              <a:t>时钟周期</a:t>
            </a:r>
            <a:r>
              <a:rPr lang="en-US" altLang="zh-CN" baseline="-25000" dirty="0">
                <a:ea typeface="微软雅黑 Light" panose="020B0502040204020203" pitchFamily="34" charset="-122"/>
              </a:rPr>
              <a:t>A</a:t>
            </a:r>
          </a:p>
          <a:p>
            <a:pPr marL="0" indent="0">
              <a:lnSpc>
                <a:spcPct val="150000"/>
              </a:lnSpc>
              <a:spcBef>
                <a:spcPts val="0"/>
              </a:spcBef>
              <a:buNone/>
            </a:pPr>
            <a:r>
              <a:rPr lang="zh-CN" altLang="en-US" dirty="0">
                <a:solidFill>
                  <a:srgbClr val="000000"/>
                </a:solidFill>
                <a:ea typeface="微软雅黑 Light" panose="020B0502040204020203" pitchFamily="34" charset="-122"/>
              </a:rPr>
              <a:t>因此</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B</a:t>
            </a:r>
            <a:r>
              <a:rPr lang="zh-CN" altLang="en-US" dirty="0">
                <a:solidFill>
                  <a:srgbClr val="000000"/>
                </a:solidFill>
                <a:ea typeface="微软雅黑 Light" panose="020B0502040204020203" pitchFamily="34" charset="-122"/>
              </a:rPr>
              <a:t>由于执行更少指令条数，比</a:t>
            </a:r>
            <a:r>
              <a:rPr lang="en-US" altLang="zh-CN" dirty="0">
                <a:solidFill>
                  <a:srgbClr val="000000"/>
                </a:solidFill>
                <a:ea typeface="微软雅黑 Light" panose="020B0502040204020203" pitchFamily="34" charset="-122"/>
              </a:rPr>
              <a:t>CPU</a:t>
            </a:r>
            <a:r>
              <a:rPr lang="en-US" altLang="zh-CN" baseline="-25000"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运行更快。</a:t>
            </a:r>
          </a:p>
        </p:txBody>
      </p:sp>
    </p:spTree>
    <p:extLst>
      <p:ext uri="{BB962C8B-B14F-4D97-AF65-F5344CB8AC3E}">
        <p14:creationId xmlns:p14="http://schemas.microsoft.com/office/powerpoint/2010/main" val="1393149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174" y="205815"/>
            <a:ext cx="3337773" cy="825419"/>
          </a:xfrm>
          <a:prstGeom prst="rect">
            <a:avLst/>
          </a:prstGeom>
        </p:spPr>
        <p:txBody>
          <a:bodyPr wrap="none">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1.5.6  </a:t>
            </a:r>
            <a:r>
              <a:rPr lang="zh-CN" altLang="en-US" sz="3600" dirty="0">
                <a:latin typeface="微软雅黑" panose="020B0503020204020204" pitchFamily="34" charset="-122"/>
                <a:ea typeface="微软雅黑" panose="020B0503020204020204" pitchFamily="34" charset="-122"/>
              </a:rPr>
              <a:t>摩尔定律</a:t>
            </a:r>
            <a:endParaRPr lang="en-US" altLang="zh-CN" sz="3600" dirty="0">
              <a:latin typeface="微软雅黑" panose="020B0503020204020204" pitchFamily="34" charset="-122"/>
              <a:ea typeface="微软雅黑" panose="020B0503020204020204" pitchFamily="34" charset="-122"/>
            </a:endParaRPr>
          </a:p>
        </p:txBody>
      </p:sp>
      <p:sp>
        <p:nvSpPr>
          <p:cNvPr id="3" name="Rectangle 3" descr="Rectangle: Click to edit Master text styles&#10;Second level&#10;Third level&#10;Fourth level&#10;Fifth level"/>
          <p:cNvSpPr txBox="1">
            <a:spLocks noChangeArrowheads="1"/>
          </p:cNvSpPr>
          <p:nvPr/>
        </p:nvSpPr>
        <p:spPr>
          <a:xfrm>
            <a:off x="735892" y="1031234"/>
            <a:ext cx="10720216" cy="2719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628650" algn="just">
              <a:lnSpc>
                <a:spcPct val="150000"/>
              </a:lnSpc>
              <a:buNone/>
            </a:pPr>
            <a:r>
              <a:rPr lang="zh-CN" altLang="en-US" dirty="0">
                <a:latin typeface="微软雅黑 Light" panose="020B0502040204020203" pitchFamily="34" charset="-122"/>
                <a:ea typeface="微软雅黑 Light" panose="020B0502040204020203" pitchFamily="34" charset="-122"/>
              </a:rPr>
              <a:t>摩尔定律是由英特尔</a:t>
            </a: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lntel</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名誉董事长戈登</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摩尔</a:t>
            </a:r>
            <a:r>
              <a:rPr lang="en-US" altLang="zh-CN" dirty="0">
                <a:latin typeface="微软雅黑 Light" panose="020B0502040204020203" pitchFamily="34" charset="-122"/>
                <a:ea typeface="微软雅黑 Light" panose="020B0502040204020203" pitchFamily="34" charset="-122"/>
              </a:rPr>
              <a:t>(Gordon </a:t>
            </a:r>
            <a:r>
              <a:rPr lang="en-US" altLang="zh-CN" dirty="0" err="1">
                <a:latin typeface="微软雅黑 Light" panose="020B0502040204020203" pitchFamily="34" charset="-122"/>
                <a:ea typeface="微软雅黑 Light" panose="020B0502040204020203" pitchFamily="34" charset="-122"/>
              </a:rPr>
              <a:t>moore</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经过长期观察总结的经验。被称为计算机第一定律。摩尔定律是指单芯片上可容纳的晶体管数目，约每隔</a:t>
            </a:r>
            <a:r>
              <a:rPr lang="en-US" altLang="zh-CN" dirty="0">
                <a:latin typeface="微软雅黑 Light" panose="020B0502040204020203" pitchFamily="34" charset="-122"/>
                <a:ea typeface="微软雅黑 Light" panose="020B0502040204020203" pitchFamily="34" charset="-122"/>
              </a:rPr>
              <a:t>18</a:t>
            </a:r>
            <a:r>
              <a:rPr lang="zh-CN" altLang="en-US" dirty="0">
                <a:latin typeface="微软雅黑 Light" panose="020B0502040204020203" pitchFamily="34" charset="-122"/>
                <a:ea typeface="微软雅黑 Light" panose="020B0502040204020203" pitchFamily="34" charset="-122"/>
              </a:rPr>
              <a:t>个月便会增加一倍，性能也将提升一倍。</a:t>
            </a:r>
            <a:endParaRPr lang="zh-CN" altLang="en-US" dirty="0">
              <a:solidFill>
                <a:srgbClr val="000000"/>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241174" y="3471335"/>
            <a:ext cx="4313873" cy="825419"/>
          </a:xfrm>
          <a:prstGeom prst="rect">
            <a:avLst/>
          </a:prstGeom>
        </p:spPr>
        <p:txBody>
          <a:bodyPr wrap="none">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1.5.7  Dennard</a:t>
            </a:r>
            <a:r>
              <a:rPr lang="zh-CN" altLang="en-US" sz="3600" dirty="0">
                <a:latin typeface="微软雅黑" panose="020B0503020204020204" pitchFamily="34" charset="-122"/>
                <a:ea typeface="微软雅黑" panose="020B0503020204020204" pitchFamily="34" charset="-122"/>
              </a:rPr>
              <a:t>定律</a:t>
            </a:r>
            <a:endParaRPr lang="en-US" altLang="zh-CN" sz="3600" dirty="0">
              <a:latin typeface="微软雅黑" panose="020B0503020204020204" pitchFamily="34" charset="-122"/>
              <a:ea typeface="微软雅黑" panose="020B0503020204020204" pitchFamily="34" charset="-122"/>
            </a:endParaRPr>
          </a:p>
        </p:txBody>
      </p:sp>
      <p:sp>
        <p:nvSpPr>
          <p:cNvPr id="6" name="Rectangle 3" descr="Rectangle: Click to edit Master text styles&#10;Second level&#10;Third level&#10;Fourth level&#10;Fifth level"/>
          <p:cNvSpPr txBox="1">
            <a:spLocks noChangeArrowheads="1"/>
          </p:cNvSpPr>
          <p:nvPr/>
        </p:nvSpPr>
        <p:spPr>
          <a:xfrm>
            <a:off x="735893" y="4431897"/>
            <a:ext cx="10720216" cy="21466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628650">
              <a:lnSpc>
                <a:spcPct val="170000"/>
              </a:lnSpc>
              <a:buNone/>
            </a:pPr>
            <a:r>
              <a:rPr lang="zh-CN" altLang="en-US" dirty="0">
                <a:solidFill>
                  <a:srgbClr val="000000"/>
                </a:solidFill>
                <a:latin typeface="微软雅黑 Light" panose="020B0502040204020203" pitchFamily="34" charset="-122"/>
                <a:ea typeface="微软雅黑 Light" panose="020B0502040204020203" pitchFamily="34" charset="-122"/>
              </a:rPr>
              <a:t>晶体管面积的缩小使得其所消耗的电压以及电流会以差不多相同的比例缩小。也就是说，如果晶体管的大小减半，该晶体管的静态功耗将会降至四分之一（电压电流同时减半）。</a:t>
            </a:r>
          </a:p>
        </p:txBody>
      </p:sp>
    </p:spTree>
    <p:extLst>
      <p:ext uri="{BB962C8B-B14F-4D97-AF65-F5344CB8AC3E}">
        <p14:creationId xmlns:p14="http://schemas.microsoft.com/office/powerpoint/2010/main" val="1111685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04" y="604637"/>
            <a:ext cx="10515600" cy="908871"/>
          </a:xfrm>
        </p:spPr>
        <p:txBody>
          <a:bodyPr>
            <a:normAutofit/>
          </a:bodyPr>
          <a:lstStyle/>
          <a:p>
            <a:r>
              <a:rPr lang="zh-CN" altLang="en-US" sz="3600" dirty="0">
                <a:latin typeface="+mn-lt"/>
                <a:ea typeface="微软雅黑" panose="020B0503020204020204" pitchFamily="34" charset="-122"/>
              </a:rPr>
              <a:t>单指令流单数据流，</a:t>
            </a:r>
            <a:r>
              <a:rPr lang="en-US" altLang="zh-CN" sz="3600" dirty="0">
                <a:latin typeface="+mn-lt"/>
                <a:ea typeface="微软雅黑" panose="020B0503020204020204" pitchFamily="34" charset="-122"/>
              </a:rPr>
              <a:t>SISD</a:t>
            </a:r>
            <a:endParaRPr lang="zh-CN" altLang="en-US" sz="3600" dirty="0">
              <a:latin typeface="+mn-lt"/>
              <a:ea typeface="微软雅黑" panose="020B0503020204020204" pitchFamily="34" charset="-122"/>
            </a:endParaRPr>
          </a:p>
        </p:txBody>
      </p:sp>
      <p:sp>
        <p:nvSpPr>
          <p:cNvPr id="3" name="内容占位符 2"/>
          <p:cNvSpPr>
            <a:spLocks noGrp="1"/>
          </p:cNvSpPr>
          <p:nvPr>
            <p:ph idx="1"/>
          </p:nvPr>
        </p:nvSpPr>
        <p:spPr>
          <a:xfrm>
            <a:off x="5313576" y="1772292"/>
            <a:ext cx="6072882" cy="2211879"/>
          </a:xfrm>
        </p:spPr>
        <p:txBody>
          <a:bodyPr>
            <a:norm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这个类别是单处理器；</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可以使用指令级并行，如流水线、动态调度、超标量。</a:t>
            </a:r>
            <a:endParaRPr lang="en-US" altLang="zh-CN"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133564" y="2244272"/>
            <a:ext cx="4849402" cy="1833807"/>
          </a:xfrm>
          <a:prstGeom prst="rect">
            <a:avLst/>
          </a:prstGeom>
        </p:spPr>
      </p:pic>
    </p:spTree>
    <p:extLst>
      <p:ext uri="{BB962C8B-B14F-4D97-AF65-F5344CB8AC3E}">
        <p14:creationId xmlns:p14="http://schemas.microsoft.com/office/powerpoint/2010/main" val="1557485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92475" y="1326438"/>
            <a:ext cx="5374240" cy="4562364"/>
          </a:xfrm>
        </p:spPr>
        <p:txBody>
          <a:bodyPr>
            <a:normAutofit lnSpcReduction="10000"/>
          </a:bodyPr>
          <a:lstStyle/>
          <a:p>
            <a:pPr>
              <a:lnSpc>
                <a:spcPct val="150000"/>
              </a:lnSpc>
            </a:pPr>
            <a:r>
              <a:rPr lang="zh-CN" altLang="en-US" dirty="0">
                <a:latin typeface="微软雅黑 Light" panose="020B0502040204020203" pitchFamily="34" charset="-122"/>
                <a:ea typeface="微软雅黑 Light" panose="020B0502040204020203" pitchFamily="34" charset="-122"/>
              </a:rPr>
              <a:t>同一指令操纵多条数据流，由不同处理器，对多个数据项进行并行数据处理；</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每个数据处理器可有自己的数据存储器，但是只有一个指令存储器和控制器；</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向量体系结构，</a:t>
            </a:r>
            <a:r>
              <a:rPr lang="en-US" altLang="zh-CN" dirty="0">
                <a:latin typeface="微软雅黑 Light" panose="020B0502040204020203" pitchFamily="34" charset="-122"/>
                <a:ea typeface="微软雅黑 Light" panose="020B0502040204020203" pitchFamily="34" charset="-122"/>
              </a:rPr>
              <a:t>GPU</a:t>
            </a:r>
          </a:p>
          <a:p>
            <a:pPr>
              <a:lnSpc>
                <a:spcPct val="150000"/>
              </a:lnSpc>
            </a:pPr>
            <a:endParaRPr lang="en-US" altLang="zh-CN" dirty="0"/>
          </a:p>
          <a:p>
            <a:endParaRPr lang="zh-CN" altLang="en-US" dirty="0"/>
          </a:p>
        </p:txBody>
      </p:sp>
      <p:sp>
        <p:nvSpPr>
          <p:cNvPr id="4" name="标题 1"/>
          <p:cNvSpPr>
            <a:spLocks noGrp="1"/>
          </p:cNvSpPr>
          <p:nvPr>
            <p:ph type="title"/>
          </p:nvPr>
        </p:nvSpPr>
        <p:spPr>
          <a:xfrm>
            <a:off x="326971" y="417567"/>
            <a:ext cx="10515600" cy="908871"/>
          </a:xfrm>
        </p:spPr>
        <p:txBody>
          <a:bodyPr>
            <a:normAutofit/>
          </a:bodyPr>
          <a:lstStyle/>
          <a:p>
            <a:r>
              <a:rPr lang="zh-CN" altLang="en-US" sz="3200" dirty="0">
                <a:latin typeface="微软雅黑" panose="020B0503020204020204" pitchFamily="34" charset="-122"/>
                <a:ea typeface="微软雅黑" panose="020B0503020204020204" pitchFamily="34" charset="-122"/>
              </a:rPr>
              <a:t>单指令流多数据流，</a:t>
            </a:r>
            <a:r>
              <a:rPr lang="en-US" altLang="zh-CN" sz="3200" dirty="0">
                <a:latin typeface="微软雅黑" panose="020B0503020204020204" pitchFamily="34" charset="-122"/>
                <a:ea typeface="微软雅黑" panose="020B0503020204020204" pitchFamily="34" charset="-122"/>
              </a:rPr>
              <a:t>SIMD</a:t>
            </a:r>
            <a:endParaRPr lang="zh-CN" altLang="en-US" sz="3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26971" y="1451314"/>
            <a:ext cx="5103996" cy="3964268"/>
          </a:xfrm>
          <a:prstGeom prst="rect">
            <a:avLst/>
          </a:prstGeom>
        </p:spPr>
      </p:pic>
    </p:spTree>
    <p:extLst>
      <p:ext uri="{BB962C8B-B14F-4D97-AF65-F5344CB8AC3E}">
        <p14:creationId xmlns:p14="http://schemas.microsoft.com/office/powerpoint/2010/main" val="1143572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7400" y="1232899"/>
            <a:ext cx="5486399" cy="4944064"/>
          </a:xfrm>
        </p:spPr>
        <p:txBody>
          <a:bodyPr/>
          <a:lstStyle/>
          <a:p>
            <a:pPr>
              <a:lnSpc>
                <a:spcPct val="150000"/>
              </a:lnSpc>
            </a:pPr>
            <a:r>
              <a:rPr lang="zh-CN" altLang="en-US" dirty="0">
                <a:latin typeface="微软雅黑 Light" panose="020B0502040204020203" pitchFamily="34" charset="-122"/>
                <a:ea typeface="微软雅黑 Light" panose="020B0502040204020203" pitchFamily="34" charset="-122"/>
              </a:rPr>
              <a:t>每个处理器都自己取指令，并对自己的数据进行处理；</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任务级并行；</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紧密耦合的</a:t>
            </a:r>
            <a:r>
              <a:rPr lang="en-US" altLang="zh-CN" dirty="0">
                <a:latin typeface="微软雅黑 Light" panose="020B0502040204020203" pitchFamily="34" charset="-122"/>
                <a:ea typeface="微软雅黑 Light" panose="020B0502040204020203" pitchFamily="34" charset="-122"/>
              </a:rPr>
              <a:t>MIMD</a:t>
            </a:r>
            <a:r>
              <a:rPr lang="zh-CN" altLang="en-US" dirty="0">
                <a:latin typeface="微软雅黑 Light" panose="020B0502040204020203" pitchFamily="34" charset="-122"/>
                <a:ea typeface="微软雅黑 Light" panose="020B0502040204020203" pitchFamily="34" charset="-122"/>
              </a:rPr>
              <a:t>结构</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线程级并行；</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松散耦合</a:t>
            </a:r>
            <a:r>
              <a:rPr lang="en-US" altLang="zh-CN" dirty="0">
                <a:latin typeface="微软雅黑 Light" panose="020B0502040204020203" pitchFamily="34" charset="-122"/>
                <a:ea typeface="微软雅黑 Light" panose="020B0502040204020203" pitchFamily="34" charset="-122"/>
              </a:rPr>
              <a:t>MIMD</a:t>
            </a:r>
            <a:r>
              <a:rPr lang="zh-CN" altLang="en-US" dirty="0">
                <a:latin typeface="微软雅黑 Light" panose="020B0502040204020203" pitchFamily="34" charset="-122"/>
                <a:ea typeface="微软雅黑 Light" panose="020B0502040204020203" pitchFamily="34" charset="-122"/>
              </a:rPr>
              <a:t>结构</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集群。</a:t>
            </a:r>
          </a:p>
        </p:txBody>
      </p:sp>
      <p:sp>
        <p:nvSpPr>
          <p:cNvPr id="4" name="标题 1"/>
          <p:cNvSpPr>
            <a:spLocks noGrp="1"/>
          </p:cNvSpPr>
          <p:nvPr>
            <p:ph type="title"/>
          </p:nvPr>
        </p:nvSpPr>
        <p:spPr>
          <a:xfrm>
            <a:off x="319537" y="433010"/>
            <a:ext cx="10515600" cy="908871"/>
          </a:xfrm>
        </p:spPr>
        <p:txBody>
          <a:bodyPr>
            <a:normAutofit/>
          </a:bodyPr>
          <a:lstStyle/>
          <a:p>
            <a:r>
              <a:rPr lang="zh-CN" altLang="en-US" sz="3600" dirty="0">
                <a:latin typeface="微软雅黑" panose="020B0503020204020204" pitchFamily="34" charset="-122"/>
                <a:ea typeface="微软雅黑" panose="020B0503020204020204" pitchFamily="34" charset="-122"/>
              </a:rPr>
              <a:t>多指令流多数据流，</a:t>
            </a:r>
            <a:r>
              <a:rPr lang="en-US" altLang="zh-CN" sz="3600" dirty="0">
                <a:latin typeface="微软雅黑" panose="020B0503020204020204" pitchFamily="34" charset="-122"/>
                <a:ea typeface="微软雅黑" panose="020B0503020204020204" pitchFamily="34" charset="-122"/>
              </a:rPr>
              <a:t>MIMD</a:t>
            </a:r>
            <a:endParaRPr lang="zh-CN" altLang="en-US" sz="3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48308" y="1428107"/>
            <a:ext cx="4838965" cy="4343702"/>
          </a:xfrm>
          <a:prstGeom prst="rect">
            <a:avLst/>
          </a:prstGeom>
        </p:spPr>
      </p:pic>
    </p:spTree>
    <p:extLst>
      <p:ext uri="{BB962C8B-B14F-4D97-AF65-F5344CB8AC3E}">
        <p14:creationId xmlns:p14="http://schemas.microsoft.com/office/powerpoint/2010/main" val="189079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409" y="514101"/>
            <a:ext cx="10515600" cy="929419"/>
          </a:xfrm>
        </p:spPr>
        <p:txBody>
          <a:bodyPr>
            <a:normAutofit/>
          </a:bodyPr>
          <a:lstStyle/>
          <a:p>
            <a:r>
              <a:rPr lang="zh-CN" altLang="en-US" sz="3600" dirty="0">
                <a:latin typeface="微软雅黑" panose="020B0503020204020204" pitchFamily="34" charset="-122"/>
                <a:ea typeface="微软雅黑" panose="020B0503020204020204" pitchFamily="34" charset="-122"/>
              </a:rPr>
              <a:t>多指令流单数据流，</a:t>
            </a:r>
            <a:r>
              <a:rPr lang="en-US" altLang="zh-CN" sz="3600" dirty="0">
                <a:latin typeface="微软雅黑" panose="020B0503020204020204" pitchFamily="34" charset="-122"/>
                <a:ea typeface="微软雅黑" panose="020B0503020204020204" pitchFamily="34" charset="-122"/>
              </a:rPr>
              <a:t> MISD</a:t>
            </a:r>
            <a:endParaRPr lang="zh-CN" altLang="en-US" sz="36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938462" y="1698171"/>
            <a:ext cx="5762471" cy="4478792"/>
          </a:xfrm>
        </p:spPr>
        <p:txBody>
          <a:bodyPr/>
          <a:lstStyle/>
          <a:p>
            <a:pPr>
              <a:lnSpc>
                <a:spcPct val="150000"/>
              </a:lnSpc>
            </a:pPr>
            <a:r>
              <a:rPr lang="zh-CN" altLang="en-US" dirty="0">
                <a:latin typeface="微软雅黑 Light" panose="020B0502040204020203" pitchFamily="34" charset="-122"/>
                <a:ea typeface="微软雅黑 Light" panose="020B0502040204020203" pitchFamily="34" charset="-122"/>
              </a:rPr>
              <a:t>目前为止，没有此种类型的商用机；</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脉动阵列。</a:t>
            </a:r>
            <a:endParaRPr lang="en-US" altLang="zh-CN" dirty="0">
              <a:latin typeface="微软雅黑 Light" panose="020B0502040204020203" pitchFamily="34" charset="-122"/>
              <a:ea typeface="微软雅黑 Light" panose="020B0502040204020203" pitchFamily="34" charset="-122"/>
            </a:endParaRPr>
          </a:p>
          <a:p>
            <a:endParaRPr lang="zh-CN" altLang="en-US" dirty="0"/>
          </a:p>
        </p:txBody>
      </p:sp>
      <p:pic>
        <p:nvPicPr>
          <p:cNvPr id="5" name="图片 4"/>
          <p:cNvPicPr>
            <a:picLocks noChangeAspect="1"/>
          </p:cNvPicPr>
          <p:nvPr/>
        </p:nvPicPr>
        <p:blipFill>
          <a:blip r:embed="rId2"/>
          <a:stretch>
            <a:fillRect/>
          </a:stretch>
        </p:blipFill>
        <p:spPr>
          <a:xfrm>
            <a:off x="0" y="1789304"/>
            <a:ext cx="5669025" cy="3625176"/>
          </a:xfrm>
          <a:prstGeom prst="rect">
            <a:avLst/>
          </a:prstGeom>
        </p:spPr>
      </p:pic>
    </p:spTree>
    <p:extLst>
      <p:ext uri="{BB962C8B-B14F-4D97-AF65-F5344CB8AC3E}">
        <p14:creationId xmlns:p14="http://schemas.microsoft.com/office/powerpoint/2010/main" val="40768607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11651</TotalTime>
  <Words>3356</Words>
  <Application>Microsoft Office PowerPoint</Application>
  <PresentationFormat>宽屏</PresentationFormat>
  <Paragraphs>351</Paragraphs>
  <Slides>55</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55</vt:i4>
      </vt:variant>
    </vt:vector>
  </HeadingPairs>
  <TitlesOfParts>
    <vt:vector size="67" baseType="lpstr">
      <vt:lpstr>-apple-system</vt:lpstr>
      <vt:lpstr>黑体</vt:lpstr>
      <vt:lpstr>宋体</vt:lpstr>
      <vt:lpstr>微软雅黑</vt:lpstr>
      <vt:lpstr>微软雅黑 Light</vt:lpstr>
      <vt:lpstr>Arial</vt:lpstr>
      <vt:lpstr>Calibri</vt:lpstr>
      <vt:lpstr>Calibri Light</vt:lpstr>
      <vt:lpstr>Wingdings</vt:lpstr>
      <vt:lpstr>Office 主题</vt:lpstr>
      <vt:lpstr>Visio</vt:lpstr>
      <vt:lpstr>图片</vt:lpstr>
      <vt:lpstr>计算机系统结构  第一章  概述</vt:lpstr>
      <vt:lpstr>1.1 引言</vt:lpstr>
      <vt:lpstr>1.1.1 计算机技术的发展</vt:lpstr>
      <vt:lpstr>1.1.1 计算机技术的发展</vt:lpstr>
      <vt:lpstr>1.1.2 并行度和并行体系结构</vt:lpstr>
      <vt:lpstr>单指令流单数据流，SISD</vt:lpstr>
      <vt:lpstr>单指令流多数据流，SIMD</vt:lpstr>
      <vt:lpstr>多指令流多数据流，MIMD</vt:lpstr>
      <vt:lpstr>多指令流单数据流， MISD</vt:lpstr>
      <vt:lpstr>1.1. 3. 关于本课程</vt:lpstr>
      <vt:lpstr>1.2 计算机体系结构</vt:lpstr>
      <vt:lpstr>PowerPoint 演示文稿</vt:lpstr>
      <vt:lpstr>PowerPoint 演示文稿</vt:lpstr>
      <vt:lpstr>不可或缺的实现技术</vt:lpstr>
      <vt:lpstr>不可或缺的实现技术</vt:lpstr>
      <vt:lpstr>不可或缺的实现技术</vt:lpstr>
      <vt:lpstr>不可或缺的实现技术</vt:lpstr>
      <vt:lpstr>不可或缺的实现技术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性能测试</vt:lpstr>
      <vt:lpstr>PowerPoint 演示文稿</vt:lpstr>
      <vt:lpstr>1.5 计算机设计的量化原理</vt:lpstr>
      <vt:lpstr>1.5.1 充分利用并行——并行性的含义</vt:lpstr>
      <vt:lpstr>1.5.1 充分利用并行——提高并行性的三种途径：</vt:lpstr>
      <vt:lpstr>时间重叠</vt:lpstr>
      <vt:lpstr>资源重复</vt:lpstr>
      <vt:lpstr>资源共享</vt:lpstr>
      <vt:lpstr>PowerPoint 演示文稿</vt:lpstr>
      <vt:lpstr>1.5.2 局部性原理</vt:lpstr>
      <vt:lpstr>1.5.3  重点关注常见情形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公式拓展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计算机系统结构  第一章  概述</dc:title>
  <dc:creator>QU Guannan</dc:creator>
  <cp:lastModifiedBy>li hongtu</cp:lastModifiedBy>
  <cp:revision>219</cp:revision>
  <dcterms:created xsi:type="dcterms:W3CDTF">2022-03-08T01:11:17Z</dcterms:created>
  <dcterms:modified xsi:type="dcterms:W3CDTF">2022-04-28T14:28:22Z</dcterms:modified>
</cp:coreProperties>
</file>